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 id="2147483768" r:id="rId2"/>
  </p:sldMasterIdLst>
  <p:notesMasterIdLst>
    <p:notesMasterId r:id="rId34"/>
  </p:notesMasterIdLst>
  <p:sldIdLst>
    <p:sldId id="260" r:id="rId3"/>
    <p:sldId id="266" r:id="rId4"/>
    <p:sldId id="340" r:id="rId5"/>
    <p:sldId id="294" r:id="rId6"/>
    <p:sldId id="355" r:id="rId7"/>
    <p:sldId id="301" r:id="rId8"/>
    <p:sldId id="304" r:id="rId9"/>
    <p:sldId id="341" r:id="rId10"/>
    <p:sldId id="293" r:id="rId11"/>
    <p:sldId id="300" r:id="rId12"/>
    <p:sldId id="342" r:id="rId13"/>
    <p:sldId id="297" r:id="rId14"/>
    <p:sldId id="359" r:id="rId15"/>
    <p:sldId id="347" r:id="rId16"/>
    <p:sldId id="360" r:id="rId17"/>
    <p:sldId id="357" r:id="rId18"/>
    <p:sldId id="302" r:id="rId19"/>
    <p:sldId id="344" r:id="rId20"/>
    <p:sldId id="356" r:id="rId21"/>
    <p:sldId id="345" r:id="rId22"/>
    <p:sldId id="358" r:id="rId23"/>
    <p:sldId id="348" r:id="rId24"/>
    <p:sldId id="349" r:id="rId25"/>
    <p:sldId id="305" r:id="rId26"/>
    <p:sldId id="350" r:id="rId27"/>
    <p:sldId id="307" r:id="rId28"/>
    <p:sldId id="343" r:id="rId29"/>
    <p:sldId id="298" r:id="rId30"/>
    <p:sldId id="351" r:id="rId31"/>
    <p:sldId id="354" r:id="rId32"/>
    <p:sldId id="288" r:id="rId33"/>
  </p:sldIdLst>
  <p:sldSz cx="12192000" cy="6858000"/>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6" orient="horz" pos="2160" userDrawn="1">
          <p15:clr>
            <a:srgbClr val="A4A3A4"/>
          </p15:clr>
        </p15:guide>
        <p15:guide id="9" pos="2026" userDrawn="1">
          <p15:clr>
            <a:srgbClr val="A4A3A4"/>
          </p15:clr>
        </p15:guide>
        <p15:guide id="11" pos="7423" userDrawn="1">
          <p15:clr>
            <a:srgbClr val="A4A3A4"/>
          </p15:clr>
        </p15:guide>
        <p15:guide id="12" pos="5654" userDrawn="1">
          <p15:clr>
            <a:srgbClr val="A4A3A4"/>
          </p15:clr>
        </p15:guide>
        <p15:guide id="16" orient="horz" pos="346" userDrawn="1">
          <p15:clr>
            <a:srgbClr val="A4A3A4"/>
          </p15:clr>
        </p15:guide>
        <p15:guide id="17" orient="horz" pos="40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3864"/>
    <a:srgbClr val="A9D28E"/>
    <a:srgbClr val="FFD966"/>
    <a:srgbClr val="D9D9D9"/>
    <a:srgbClr val="FBFBFB"/>
    <a:srgbClr val="548222"/>
    <a:srgbClr val="619527"/>
    <a:srgbClr val="FFFFFF"/>
    <a:srgbClr val="BDD7EE"/>
    <a:srgbClr val="A9D1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64" autoAdjust="0"/>
    <p:restoredTop sz="77921"/>
  </p:normalViewPr>
  <p:slideViewPr>
    <p:cSldViewPr snapToGrid="0" showGuides="1">
      <p:cViewPr>
        <p:scale>
          <a:sx n="97" d="100"/>
          <a:sy n="97" d="100"/>
        </p:scale>
        <p:origin x="992" y="-3304"/>
      </p:cViewPr>
      <p:guideLst>
        <p:guide pos="3840"/>
        <p:guide orient="horz" pos="2160"/>
        <p:guide pos="2026"/>
        <p:guide pos="7423"/>
        <p:guide pos="5654"/>
        <p:guide orient="horz" pos="346"/>
        <p:guide orient="horz" pos="4088"/>
      </p:guideLst>
    </p:cSldViewPr>
  </p:slideViewPr>
  <p:notesTextViewPr>
    <p:cViewPr>
      <p:scale>
        <a:sx n="110" d="100"/>
        <a:sy n="110" d="100"/>
      </p:scale>
      <p:origin x="0" y="0"/>
    </p:cViewPr>
  </p:notesTextViewPr>
  <p:sorterViewPr>
    <p:cViewPr>
      <p:scale>
        <a:sx n="110" d="100"/>
        <a:sy n="110" d="100"/>
      </p:scale>
      <p:origin x="0" y="1304"/>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12.jpg>
</file>

<file path=ppt/media/image13.gif>
</file>

<file path=ppt/media/image14.gif>
</file>

<file path=ppt/media/image15.gif>
</file>

<file path=ppt/media/image16.gi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50A7A06-B06E-4BA1-8343-1CCBE8492F9B}" type="datetimeFigureOut">
              <a:rPr lang="zh-CN" altLang="en-US" smtClean="0"/>
              <a:t>2019/5/17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A2CBA-E486-4DC8-8696-C7854B0A28FD}" type="slidenum">
              <a:rPr lang="zh-CN" altLang="en-US" smtClean="0"/>
              <a:t>‹#›</a:t>
            </a:fld>
            <a:endParaRPr lang="zh-CN" altLang="en-US"/>
          </a:p>
        </p:txBody>
      </p:sp>
    </p:spTree>
    <p:extLst>
      <p:ext uri="{BB962C8B-B14F-4D97-AF65-F5344CB8AC3E}">
        <p14:creationId xmlns:p14="http://schemas.microsoft.com/office/powerpoint/2010/main" val="1864017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现阶段交通拥堵、交通事故等交通问题频发已经成为影响社会进步的主要问题之一</a:t>
            </a:r>
            <a:endParaRPr lang="en-US" altLang="zh-CN"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作为解决交通问题的主要手段，智能交通系统已经越来越受到人们的青睐</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dirty="0" smtClean="0">
              <a:solidFill>
                <a:srgbClr val="203864"/>
              </a:solidFill>
              <a:latin typeface="华文新魏" panose="02010800040101010101" pitchFamily="2" charset="-122"/>
              <a:ea typeface="华文新魏" panose="02010800040101010101" pitchFamily="2"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203864"/>
                </a:solidFill>
                <a:latin typeface="华文新魏" panose="02010800040101010101" pitchFamily="2" charset="-122"/>
                <a:ea typeface="华文新魏" panose="02010800040101010101" pitchFamily="2" charset="-122"/>
              </a:rPr>
              <a:t>智能交通是高效解决交通问题的主要方法，其中</a:t>
            </a:r>
            <a:r>
              <a:rPr lang="zh-CN" altLang="zh-CN" sz="1200" dirty="0" smtClean="0">
                <a:solidFill>
                  <a:srgbClr val="203864"/>
                </a:solidFill>
                <a:latin typeface="华文新魏" panose="02010800040101010101" pitchFamily="2" charset="-122"/>
                <a:ea typeface="华文新魏" panose="02010800040101010101" pitchFamily="2" charset="-122"/>
              </a:rPr>
              <a:t>交通</a:t>
            </a:r>
            <a:r>
              <a:rPr lang="zh-CN" altLang="en-US" sz="1200" dirty="0" smtClean="0">
                <a:solidFill>
                  <a:srgbClr val="203864"/>
                </a:solidFill>
                <a:latin typeface="华文新魏" panose="02010800040101010101" pitchFamily="2" charset="-122"/>
                <a:ea typeface="华文新魏" panose="02010800040101010101" pitchFamily="2" charset="-122"/>
              </a:rPr>
              <a:t>流量</a:t>
            </a:r>
            <a:r>
              <a:rPr lang="zh-CN" altLang="zh-CN" sz="1200" dirty="0" smtClean="0">
                <a:solidFill>
                  <a:srgbClr val="203864"/>
                </a:solidFill>
                <a:latin typeface="华文新魏" panose="02010800040101010101" pitchFamily="2" charset="-122"/>
                <a:ea typeface="华文新魏" panose="02010800040101010101" pitchFamily="2" charset="-122"/>
              </a:rPr>
              <a:t>预测是智能交通系统实现的基础和关键</a:t>
            </a:r>
            <a:r>
              <a:rPr lang="zh-CN" altLang="en-US" sz="1200" kern="1200" dirty="0" smtClean="0">
                <a:solidFill>
                  <a:schemeClr val="tx1"/>
                </a:solidFill>
                <a:effectLst/>
                <a:latin typeface="+mn-lt"/>
                <a:ea typeface="+mn-ea"/>
                <a:cs typeface="+mn-cs"/>
              </a:rPr>
              <a:t>。因为</a:t>
            </a:r>
            <a:r>
              <a:rPr lang="zh-CN" altLang="zh-CN" sz="1200" kern="1200" dirty="0" smtClean="0">
                <a:solidFill>
                  <a:schemeClr val="tx1"/>
                </a:solidFill>
                <a:effectLst/>
                <a:latin typeface="+mn-lt"/>
                <a:ea typeface="+mn-ea"/>
                <a:cs typeface="+mn-cs"/>
              </a:rPr>
              <a:t>科学的管理方法必须有数据的支持，只有在历史交通数据上进行高精度的交通流量预测，才能向出行者提供更为有效的道路交通信息，为动态交通规划提供数据支撑，从而达到缓解道路交通拥堵和方便人们出行的目的</a:t>
            </a:r>
            <a:r>
              <a:rPr lang="zh-CN" altLang="zh-CN" sz="1200" dirty="0" smtClean="0">
                <a:solidFill>
                  <a:srgbClr val="203864"/>
                </a:solidFill>
                <a:latin typeface="华文新魏" panose="02010800040101010101" pitchFamily="2" charset="-122"/>
                <a:ea typeface="华文新魏" panose="02010800040101010101" pitchFamily="2" charset="-122"/>
              </a:rPr>
              <a:t>，从而提高道路资源的利用率。 </a:t>
            </a:r>
            <a:endParaRPr lang="en-US" altLang="zh-CN" dirty="0" smtClean="0">
              <a:effectLst/>
            </a:endParaRPr>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5</a:t>
            </a:fld>
            <a:endParaRPr lang="zh-CN" altLang="en-US"/>
          </a:p>
        </p:txBody>
      </p:sp>
    </p:spTree>
    <p:extLst>
      <p:ext uri="{BB962C8B-B14F-4D97-AF65-F5344CB8AC3E}">
        <p14:creationId xmlns:p14="http://schemas.microsoft.com/office/powerpoint/2010/main" val="184749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29</a:t>
            </a:fld>
            <a:endParaRPr lang="zh-CN" altLang="en-US"/>
          </a:p>
        </p:txBody>
      </p:sp>
    </p:spTree>
    <p:extLst>
      <p:ext uri="{BB962C8B-B14F-4D97-AF65-F5344CB8AC3E}">
        <p14:creationId xmlns:p14="http://schemas.microsoft.com/office/powerpoint/2010/main" val="1866098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30</a:t>
            </a:fld>
            <a:endParaRPr lang="zh-CN" altLang="en-US"/>
          </a:p>
        </p:txBody>
      </p:sp>
    </p:spTree>
    <p:extLst>
      <p:ext uri="{BB962C8B-B14F-4D97-AF65-F5344CB8AC3E}">
        <p14:creationId xmlns:p14="http://schemas.microsoft.com/office/powerpoint/2010/main" val="718644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rgbClr val="203864"/>
                </a:solidFill>
                <a:latin typeface="华文新魏" panose="02010800040101010101" pitchFamily="2" charset="-122"/>
                <a:ea typeface="华文新魏" panose="02010800040101010101" pitchFamily="2" charset="-122"/>
              </a:rPr>
              <a:t>现阶段已有的交通流量预测方法主要分为三大类，而它们大多存在一定问题</a:t>
            </a:r>
          </a:p>
          <a:p>
            <a:endParaRPr kumimoji="1" lang="en-US" altLang="zh-CN" dirty="0" smtClean="0"/>
          </a:p>
          <a:p>
            <a:r>
              <a:rPr kumimoji="1" lang="zh-CN" altLang="en-US" dirty="0" smtClean="0">
                <a:solidFill>
                  <a:srgbClr val="FF0000"/>
                </a:solidFill>
              </a:rPr>
              <a:t>现阶段效果较为推崇且先进的交通流量预测方法即为利用</a:t>
            </a:r>
            <a:r>
              <a:rPr kumimoji="1" lang="en-US" altLang="zh-CN" dirty="0" smtClean="0">
                <a:solidFill>
                  <a:srgbClr val="FF0000"/>
                </a:solidFill>
              </a:rPr>
              <a:t>CNN+LSTM</a:t>
            </a:r>
            <a:r>
              <a:rPr kumimoji="1" lang="zh-CN" altLang="en-US" dirty="0" smtClean="0">
                <a:solidFill>
                  <a:srgbClr val="FF0000"/>
                </a:solidFill>
              </a:rPr>
              <a:t>的这种方法，</a:t>
            </a:r>
            <a:endParaRPr kumimoji="1" lang="en-US" altLang="zh-CN" dirty="0" smtClean="0">
              <a:solidFill>
                <a:srgbClr val="FF0000"/>
              </a:solidFill>
            </a:endParaRPr>
          </a:p>
          <a:p>
            <a:r>
              <a:rPr kumimoji="1" lang="zh-CN" altLang="en-US" dirty="0" smtClean="0">
                <a:solidFill>
                  <a:srgbClr val="FF0000"/>
                </a:solidFill>
              </a:rPr>
              <a:t>它通过将流量数据与地理图片相结合，利用</a:t>
            </a:r>
            <a:r>
              <a:rPr kumimoji="1" lang="en-US" altLang="zh-CN" dirty="0" smtClean="0">
                <a:solidFill>
                  <a:srgbClr val="FF0000"/>
                </a:solidFill>
              </a:rPr>
              <a:t>CNN</a:t>
            </a:r>
            <a:r>
              <a:rPr kumimoji="1" lang="zh-CN" altLang="en-US" dirty="0" smtClean="0">
                <a:solidFill>
                  <a:srgbClr val="FF0000"/>
                </a:solidFill>
              </a:rPr>
              <a:t>来提取交通流量的空间特征，将提取出的空间特征送入</a:t>
            </a:r>
            <a:r>
              <a:rPr kumimoji="1" lang="en-US" altLang="zh-CN" dirty="0" smtClean="0">
                <a:solidFill>
                  <a:srgbClr val="FF0000"/>
                </a:solidFill>
              </a:rPr>
              <a:t>LSTM</a:t>
            </a:r>
            <a:r>
              <a:rPr kumimoji="1" lang="zh-CN" altLang="en-US" dirty="0" smtClean="0">
                <a:solidFill>
                  <a:srgbClr val="FF0000"/>
                </a:solidFill>
              </a:rPr>
              <a:t>中</a:t>
            </a:r>
            <a:endParaRPr kumimoji="1" lang="en-US" altLang="zh-CN" dirty="0" smtClean="0">
              <a:solidFill>
                <a:srgbClr val="FF0000"/>
              </a:solidFill>
            </a:endParaRPr>
          </a:p>
          <a:p>
            <a:r>
              <a:rPr kumimoji="1" lang="zh-CN" altLang="en-US" dirty="0" smtClean="0">
                <a:solidFill>
                  <a:srgbClr val="FF0000"/>
                </a:solidFill>
              </a:rPr>
              <a:t>提取时间特征并进行预测。这种方法结合的交通流量的空间特征以及时间特征来进行预测。</a:t>
            </a:r>
            <a:endParaRPr kumimoji="1" lang="en-US" altLang="zh-CN" dirty="0" smtClean="0">
              <a:solidFill>
                <a:srgbClr val="FF0000"/>
              </a:solidFill>
            </a:endParaRPr>
          </a:p>
          <a:p>
            <a:endParaRPr kumimoji="1" lang="en-US" altLang="zh-CN" dirty="0" smtClean="0">
              <a:solidFill>
                <a:srgbClr val="FF0000"/>
              </a:solidFill>
            </a:endParaRPr>
          </a:p>
          <a:p>
            <a:r>
              <a:rPr kumimoji="1" lang="zh-CN" altLang="en-US" dirty="0" smtClean="0">
                <a:solidFill>
                  <a:srgbClr val="FF0000"/>
                </a:solidFill>
              </a:rPr>
              <a:t>可是这种方法同样存在问题，因为利用</a:t>
            </a:r>
            <a:r>
              <a:rPr kumimoji="1" lang="en-US" altLang="zh-CN" dirty="0" smtClean="0">
                <a:solidFill>
                  <a:srgbClr val="FF0000"/>
                </a:solidFill>
              </a:rPr>
              <a:t>CNN</a:t>
            </a:r>
            <a:r>
              <a:rPr kumimoji="1" lang="zh-CN" altLang="en-US" dirty="0" smtClean="0">
                <a:solidFill>
                  <a:srgbClr val="FF0000"/>
                </a:solidFill>
              </a:rPr>
              <a:t>来提取交通流量的空间特征是不符合道路交通流的实际空间特征的，同时在对结合流量数据与地理信息的图片提取流量的空间特征时，会包含很多空白区域，因为道路在地图中所占比例较小，这样同样也会对流量预测的准确性有所影响。</a:t>
            </a:r>
            <a:endParaRPr kumimoji="1" lang="en-US" altLang="zh-CN" dirty="0" smtClean="0">
              <a:solidFill>
                <a:srgbClr val="FF0000"/>
              </a:solidFill>
            </a:endParaRPr>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6</a:t>
            </a:fld>
            <a:endParaRPr lang="zh-CN" altLang="en-US"/>
          </a:p>
        </p:txBody>
      </p:sp>
    </p:spTree>
    <p:extLst>
      <p:ext uri="{BB962C8B-B14F-4D97-AF65-F5344CB8AC3E}">
        <p14:creationId xmlns:p14="http://schemas.microsoft.com/office/powerpoint/2010/main" val="879775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spc="300" dirty="0" smtClean="0">
                <a:solidFill>
                  <a:srgbClr val="203864"/>
                </a:solidFill>
                <a:latin typeface="华文新魏" panose="02010800040101010101" pitchFamily="2" charset="-122"/>
                <a:ea typeface="华文新魏" panose="02010800040101010101" pitchFamily="2" charset="-122"/>
              </a:rPr>
              <a:t>因此本次毕设的选题不仅仅符合国家发展需要且能缓解交通压力，还能对流量预测方法进行改进。</a:t>
            </a:r>
            <a:endParaRPr lang="en-US" altLang="zh-CN" sz="1200" spc="300" dirty="0" smtClean="0">
              <a:solidFill>
                <a:srgbClr val="203864"/>
              </a:solidFill>
              <a:latin typeface="华文新魏" panose="02010800040101010101" pitchFamily="2" charset="-122"/>
              <a:ea typeface="华文新魏" panose="02010800040101010101" pitchFamily="2" charset="-122"/>
            </a:endParaRPr>
          </a:p>
          <a:p>
            <a:r>
              <a:rPr lang="zh-CN" altLang="en-US" sz="1200" spc="300" dirty="0" smtClean="0">
                <a:solidFill>
                  <a:srgbClr val="203864"/>
                </a:solidFill>
                <a:latin typeface="华文新魏" panose="02010800040101010101" pitchFamily="2" charset="-122"/>
                <a:ea typeface="华文新魏" panose="02010800040101010101" pitchFamily="2" charset="-122"/>
              </a:rPr>
              <a:t>同时利用车辆信息数据集进行处理，对交通部门来说较容易获得，主要进行数据转换与特征提取及预测工作。</a:t>
            </a:r>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7</a:t>
            </a:fld>
            <a:endParaRPr lang="zh-CN" altLang="en-US"/>
          </a:p>
        </p:txBody>
      </p:sp>
    </p:spTree>
    <p:extLst>
      <p:ext uri="{BB962C8B-B14F-4D97-AF65-F5344CB8AC3E}">
        <p14:creationId xmlns:p14="http://schemas.microsoft.com/office/powerpoint/2010/main" val="1341600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10</a:t>
            </a:fld>
            <a:endParaRPr lang="zh-CN" altLang="en-US"/>
          </a:p>
        </p:txBody>
      </p:sp>
    </p:spTree>
    <p:extLst>
      <p:ext uri="{BB962C8B-B14F-4D97-AF65-F5344CB8AC3E}">
        <p14:creationId xmlns:p14="http://schemas.microsoft.com/office/powerpoint/2010/main" val="906725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13</a:t>
            </a:fld>
            <a:endParaRPr lang="zh-CN" altLang="en-US"/>
          </a:p>
        </p:txBody>
      </p:sp>
    </p:spTree>
    <p:extLst>
      <p:ext uri="{BB962C8B-B14F-4D97-AF65-F5344CB8AC3E}">
        <p14:creationId xmlns:p14="http://schemas.microsoft.com/office/powerpoint/2010/main" val="1653176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15</a:t>
            </a:fld>
            <a:endParaRPr lang="zh-CN" altLang="en-US"/>
          </a:p>
        </p:txBody>
      </p:sp>
    </p:spTree>
    <p:extLst>
      <p:ext uri="{BB962C8B-B14F-4D97-AF65-F5344CB8AC3E}">
        <p14:creationId xmlns:p14="http://schemas.microsoft.com/office/powerpoint/2010/main" val="2102473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16</a:t>
            </a:fld>
            <a:endParaRPr lang="zh-CN" altLang="en-US"/>
          </a:p>
        </p:txBody>
      </p:sp>
    </p:spTree>
    <p:extLst>
      <p:ext uri="{BB962C8B-B14F-4D97-AF65-F5344CB8AC3E}">
        <p14:creationId xmlns:p14="http://schemas.microsoft.com/office/powerpoint/2010/main" val="528454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24</a:t>
            </a:fld>
            <a:endParaRPr lang="zh-CN" altLang="en-US"/>
          </a:p>
        </p:txBody>
      </p:sp>
    </p:spTree>
    <p:extLst>
      <p:ext uri="{BB962C8B-B14F-4D97-AF65-F5344CB8AC3E}">
        <p14:creationId xmlns:p14="http://schemas.microsoft.com/office/powerpoint/2010/main" val="1566915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677A2CBA-E486-4DC8-8696-C7854B0A28FD}" type="slidenum">
              <a:rPr lang="zh-CN" altLang="en-US" smtClean="0"/>
              <a:t>25</a:t>
            </a:fld>
            <a:endParaRPr lang="zh-CN" altLang="en-US"/>
          </a:p>
        </p:txBody>
      </p:sp>
    </p:spTree>
    <p:extLst>
      <p:ext uri="{BB962C8B-B14F-4D97-AF65-F5344CB8AC3E}">
        <p14:creationId xmlns:p14="http://schemas.microsoft.com/office/powerpoint/2010/main" val="2060949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2150928468"/>
      </p:ext>
    </p:extLst>
  </p:cSld>
  <p:clrMapOvr>
    <a:masterClrMapping/>
  </p:clrMapOvr>
  <p:transition>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2329251749"/>
      </p:ext>
    </p:extLst>
  </p:cSld>
  <p:clrMapOvr>
    <a:masterClrMapping/>
  </p:clrMapOvr>
  <p:transition>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394268902"/>
      </p:ext>
    </p:extLst>
  </p:cSld>
  <p:clrMapOvr>
    <a:masterClrMapping/>
  </p:clrMapOvr>
  <p:transition>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1494741593"/>
      </p:ext>
    </p:extLst>
  </p:cSld>
  <p:clrMapOvr>
    <a:masterClrMapping/>
  </p:clrMapOvr>
  <p:transition>
    <p:wip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1188315671"/>
      </p:ext>
    </p:extLst>
  </p:cSld>
  <p:clrMapOvr>
    <a:masterClrMapping/>
  </p:clrMapOvr>
  <p:transition>
    <p:wip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1790837853"/>
      </p:ext>
    </p:extLst>
  </p:cSld>
  <p:clrMapOvr>
    <a:masterClrMapping/>
  </p:clrMapOvr>
  <p:transition>
    <p:wip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773192906"/>
      </p:ext>
    </p:extLst>
  </p:cSld>
  <p:clrMapOvr>
    <a:masterClrMapping/>
  </p:clrMapOvr>
  <p:transition>
    <p:wip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HK"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4085259462"/>
      </p:ext>
    </p:extLst>
  </p:cSld>
  <p:clrMapOvr>
    <a:masterClrMapping/>
  </p:clrMapOvr>
  <p:transition>
    <p:wip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HK"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1300252433"/>
      </p:ext>
    </p:extLst>
  </p:cSld>
  <p:clrMapOvr>
    <a:masterClrMapping/>
  </p:clrMapOvr>
  <p:transition>
    <p:wip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HK"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3895664526"/>
      </p:ext>
    </p:extLst>
  </p:cSld>
  <p:clrMapOvr>
    <a:masterClrMapping/>
  </p:clrMapOvr>
  <p:transition>
    <p:wip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3087982587"/>
      </p:ext>
    </p:extLst>
  </p:cSld>
  <p:clrMapOvr>
    <a:masterClrMapping/>
  </p:clrMapOvr>
  <p:transition>
    <p:wip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1361950920"/>
      </p:ext>
    </p:extLst>
  </p:cSld>
  <p:clrMapOvr>
    <a:masterClrMapping/>
  </p:clrMapOvr>
  <p:transition>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2443145232"/>
      </p:ext>
    </p:extLst>
  </p:cSld>
  <p:clrMapOvr>
    <a:masterClrMapping/>
  </p:clrMapOvr>
  <p:transition>
    <p:wip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3641180092"/>
      </p:ext>
    </p:extLst>
  </p:cSld>
  <p:clrMapOvr>
    <a:masterClrMapping/>
  </p:clrMapOvr>
  <p:transition>
    <p:wip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pPr/>
              <a:t>17/05/19</a:t>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pPr/>
              <a:t>‹#›</a:t>
            </a:fld>
            <a:endParaRPr lang="zh-HK" altLang="en-US">
              <a:solidFill>
                <a:prstClr val="black">
                  <a:tint val="75000"/>
                </a:prstClr>
              </a:solidFill>
            </a:endParaRPr>
          </a:p>
        </p:txBody>
      </p:sp>
    </p:spTree>
    <p:extLst>
      <p:ext uri="{BB962C8B-B14F-4D97-AF65-F5344CB8AC3E}">
        <p14:creationId xmlns:p14="http://schemas.microsoft.com/office/powerpoint/2010/main" val="1597351587"/>
      </p:ext>
    </p:extLst>
  </p:cSld>
  <p:clrMapOvr>
    <a:masterClrMapping/>
  </p:clrMapOvr>
  <p:transition>
    <p:wip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1117305020"/>
      </p:ext>
    </p:extLst>
  </p:cSld>
  <p:clrMapOvr>
    <a:masterClrMapping/>
  </p:clrMapOvr>
  <p:transition>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3407124250"/>
      </p:ext>
    </p:extLst>
  </p:cSld>
  <p:clrMapOvr>
    <a:masterClrMapping/>
  </p:clrMapOvr>
  <p:transition>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2846261583"/>
      </p:ext>
    </p:extLst>
  </p:cSld>
  <p:clrMapOvr>
    <a:masterClrMapping/>
  </p:clrMapOvr>
  <p:transition>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1579638130"/>
      </p:ext>
    </p:extLst>
  </p:cSld>
  <p:clrMapOvr>
    <a:masterClrMapping/>
  </p:clrMapOvr>
  <p:transition>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1220114643"/>
      </p:ext>
    </p:extLst>
  </p:cSld>
  <p:clrMapOvr>
    <a:masterClrMapping/>
  </p:clrMapOvr>
  <p:transition>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2248464581"/>
      </p:ext>
    </p:extLst>
  </p:cSld>
  <p:clrMapOvr>
    <a:masterClrMapping/>
  </p:clrMapOvr>
  <p:transition>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76EF31D4-1AA4-45E7-8F10-C007A9A6DDB0}" type="datetimeFigureOut">
              <a:rPr lang="zh-HK" altLang="en-US" smtClean="0"/>
              <a:pPr/>
              <a:t>17/05/19</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pPr/>
              <a:t>‹#›</a:t>
            </a:fld>
            <a:endParaRPr lang="zh-HK" altLang="en-US"/>
          </a:p>
        </p:txBody>
      </p:sp>
    </p:spTree>
    <p:extLst>
      <p:ext uri="{BB962C8B-B14F-4D97-AF65-F5344CB8AC3E}">
        <p14:creationId xmlns:p14="http://schemas.microsoft.com/office/powerpoint/2010/main" val="3154230718"/>
      </p:ext>
    </p:extLst>
  </p:cSld>
  <p:clrMapOvr>
    <a:masterClrMapping/>
  </p:clrMapOvr>
  <p:transition>
    <p:wip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2019/5/17</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89704376"/>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ransition>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2019/5/17</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780960745"/>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p:wipe/>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12.jpg"/><Relationship Id="rId6" Type="http://schemas.openxmlformats.org/officeDocument/2006/relationships/image" Target="../media/image13.gif"/><Relationship Id="rId7" Type="http://schemas.openxmlformats.org/officeDocument/2006/relationships/image" Target="../media/image14.gif"/><Relationship Id="rId8" Type="http://schemas.openxmlformats.org/officeDocument/2006/relationships/image" Target="../media/image15.gif"/><Relationship Id="rId9" Type="http://schemas.openxmlformats.org/officeDocument/2006/relationships/image" Target="../media/image16.gif"/><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3" Type="http://schemas.openxmlformats.org/officeDocument/2006/relationships/image" Target="../media/image15.gif"/><Relationship Id="rId4" Type="http://schemas.openxmlformats.org/officeDocument/2006/relationships/image" Target="../media/image16.gif"/><Relationship Id="rId5" Type="http://schemas.openxmlformats.org/officeDocument/2006/relationships/image" Target="../media/image11.png"/><Relationship Id="rId1" Type="http://schemas.openxmlformats.org/officeDocument/2006/relationships/slideLayout" Target="../slideLayouts/slideLayout18.xml"/><Relationship Id="rId2" Type="http://schemas.openxmlformats.org/officeDocument/2006/relationships/image" Target="../media/image1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5.gif"/><Relationship Id="rId4" Type="http://schemas.openxmlformats.org/officeDocument/2006/relationships/image" Target="../media/image16.gif"/><Relationship Id="rId5" Type="http://schemas.openxmlformats.org/officeDocument/2006/relationships/image" Target="../media/image19.png"/><Relationship Id="rId1" Type="http://schemas.openxmlformats.org/officeDocument/2006/relationships/slideLayout" Target="../slideLayouts/slideLayout18.xml"/><Relationship Id="rId2" Type="http://schemas.openxmlformats.org/officeDocument/2006/relationships/image" Target="../media/image14.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1.png"/><Relationship Id="rId7" Type="http://schemas.openxmlformats.org/officeDocument/2006/relationships/image" Target="../media/image25.png"/><Relationship Id="rId8" Type="http://schemas.openxmlformats.org/officeDocument/2006/relationships/image" Target="../media/image26.png"/><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7.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70278" y="2705726"/>
            <a:ext cx="5451475" cy="1446550"/>
          </a:xfrm>
          <a:prstGeom prst="rect">
            <a:avLst/>
          </a:prstGeom>
          <a:noFill/>
        </p:spPr>
        <p:txBody>
          <a:bodyPr wrap="square" rtlCol="0">
            <a:spAutoFit/>
          </a:bodyPr>
          <a:lstStyle/>
          <a:p>
            <a:pPr algn="ctr"/>
            <a:r>
              <a:rPr lang="zh-CN" altLang="en-US" sz="7200" b="1" spc="300" dirty="0">
                <a:solidFill>
                  <a:schemeClr val="bg1"/>
                </a:solidFill>
                <a:latin typeface="微软雅黑" panose="020B0503020204020204" pitchFamily="34" charset="-122"/>
                <a:ea typeface="微软雅黑" panose="020B0503020204020204" pitchFamily="34" charset="-122"/>
              </a:rPr>
              <a:t>我们毕业啦</a:t>
            </a:r>
            <a:endParaRPr lang="en-US" altLang="zh-CN" sz="7200" b="1" spc="300" dirty="0">
              <a:solidFill>
                <a:schemeClr val="bg1"/>
              </a:solidFill>
              <a:latin typeface="微软雅黑" panose="020B0503020204020204" pitchFamily="34" charset="-122"/>
              <a:ea typeface="微软雅黑" panose="020B0503020204020204" pitchFamily="34" charset="-122"/>
            </a:endParaRPr>
          </a:p>
          <a:p>
            <a:pPr algn="ctr"/>
            <a:r>
              <a:rPr lang="zh-CN" altLang="en-US" sz="1600" b="1" spc="300" dirty="0">
                <a:solidFill>
                  <a:schemeClr val="bg1"/>
                </a:solidFill>
                <a:latin typeface="微软雅黑" panose="020B0503020204020204" pitchFamily="34" charset="-122"/>
                <a:ea typeface="微软雅黑" panose="020B0503020204020204" pitchFamily="34" charset="-122"/>
              </a:rPr>
              <a:t>其实是答辩的标题地方</a:t>
            </a:r>
            <a:endParaRPr lang="en-US" altLang="zh-CN" sz="16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0" y="1808163"/>
            <a:ext cx="12192000" cy="2340000"/>
          </a:xfrm>
          <a:prstGeom prst="rect">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0" y="2409349"/>
            <a:ext cx="12192000" cy="830997"/>
          </a:xfrm>
          <a:prstGeom prst="rect">
            <a:avLst/>
          </a:prstGeom>
          <a:noFill/>
        </p:spPr>
        <p:txBody>
          <a:bodyPr wrap="square" rtlCol="0">
            <a:spAutoFit/>
          </a:bodyPr>
          <a:lstStyle/>
          <a:p>
            <a:pPr algn="ctr"/>
            <a:r>
              <a:rPr lang="zh-CN" altLang="en-US" sz="4800" b="1" spc="300" dirty="0" smtClean="0">
                <a:solidFill>
                  <a:schemeClr val="bg1"/>
                </a:solidFill>
                <a:latin typeface="微软雅黑" panose="020B0503020204020204" pitchFamily="34" charset="-122"/>
                <a:ea typeface="微软雅黑" panose="020B0503020204020204" pitchFamily="34" charset="-122"/>
              </a:rPr>
              <a:t>基于深度学习的交通流量预测</a:t>
            </a:r>
            <a:endParaRPr lang="en-US" altLang="zh-CN" kern="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4592409" y="4800598"/>
            <a:ext cx="1357313" cy="400052"/>
          </a:xfrm>
          <a:prstGeom prst="rect">
            <a:avLst/>
          </a:prstGeom>
          <a:solidFill>
            <a:srgbClr val="20386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a:solidFill>
                  <a:schemeClr val="bg1"/>
                </a:solidFill>
                <a:latin typeface="微软雅黑" panose="020B0503020204020204" pitchFamily="34" charset="-122"/>
                <a:ea typeface="微软雅黑" panose="020B0503020204020204" pitchFamily="34" charset="-122"/>
              </a:rPr>
              <a:t>答辩人</a:t>
            </a:r>
            <a:endParaRPr lang="zh-HK" altLang="en-US" sz="2000" b="1" spc="3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4592409" y="5322091"/>
            <a:ext cx="1357313" cy="400052"/>
          </a:xfrm>
          <a:prstGeom prst="rect">
            <a:avLst/>
          </a:prstGeom>
          <a:solidFill>
            <a:srgbClr val="20386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a:solidFill>
                  <a:schemeClr val="bg1"/>
                </a:solidFill>
                <a:latin typeface="微软雅黑" panose="020B0503020204020204" pitchFamily="34" charset="-122"/>
                <a:ea typeface="微软雅黑" panose="020B0503020204020204" pitchFamily="34" charset="-122"/>
              </a:rPr>
              <a:t>指导老师</a:t>
            </a:r>
            <a:endParaRPr lang="zh-HK" altLang="en-US" sz="20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6219831" y="4800540"/>
            <a:ext cx="1614489" cy="400110"/>
          </a:xfrm>
          <a:prstGeom prst="rect">
            <a:avLst/>
          </a:prstGeom>
          <a:noFill/>
        </p:spPr>
        <p:txBody>
          <a:bodyPr wrap="square" rtlCol="0">
            <a:spAutoFit/>
          </a:bodyPr>
          <a:lstStyle/>
          <a:p>
            <a:pPr algn="ctr"/>
            <a:r>
              <a:rPr lang="zh-CN" altLang="en-US" sz="2000" b="1" spc="300" dirty="0" smtClean="0">
                <a:solidFill>
                  <a:srgbClr val="203864"/>
                </a:solidFill>
                <a:latin typeface="微软雅黑" panose="020B0503020204020204" pitchFamily="34" charset="-122"/>
                <a:ea typeface="微软雅黑" panose="020B0503020204020204" pitchFamily="34" charset="-122"/>
              </a:rPr>
              <a:t>魏中锐</a:t>
            </a:r>
            <a:endParaRPr lang="zh-HK" altLang="en-US" sz="2000" b="1" spc="300" dirty="0">
              <a:solidFill>
                <a:srgbClr val="203864"/>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6219831" y="5322033"/>
            <a:ext cx="1614489" cy="400110"/>
          </a:xfrm>
          <a:prstGeom prst="rect">
            <a:avLst/>
          </a:prstGeom>
          <a:noFill/>
        </p:spPr>
        <p:txBody>
          <a:bodyPr wrap="square" rtlCol="0">
            <a:spAutoFit/>
          </a:bodyPr>
          <a:lstStyle>
            <a:defPPr>
              <a:defRPr lang="zh-HK"/>
            </a:defPPr>
            <a:lvl1pPr>
              <a:defRPr sz="2000" b="1" spc="300">
                <a:solidFill>
                  <a:srgbClr val="203864"/>
                </a:solidFill>
                <a:latin typeface="微软雅黑" panose="020B0503020204020204" pitchFamily="34" charset="-122"/>
                <a:ea typeface="微软雅黑" panose="020B0503020204020204" pitchFamily="34" charset="-122"/>
              </a:defRPr>
            </a:lvl1pPr>
          </a:lstStyle>
          <a:p>
            <a:pPr algn="ctr"/>
            <a:r>
              <a:rPr lang="zh-CN" altLang="en-US" dirty="0" smtClean="0"/>
              <a:t>郭宇春</a:t>
            </a:r>
            <a:endParaRPr lang="zh-HK" altLang="en-US" dirty="0"/>
          </a:p>
        </p:txBody>
      </p:sp>
      <p:sp>
        <p:nvSpPr>
          <p:cNvPr id="2" name="文本框 1"/>
          <p:cNvSpPr txBox="1"/>
          <p:nvPr/>
        </p:nvSpPr>
        <p:spPr>
          <a:xfrm>
            <a:off x="0" y="3221644"/>
            <a:ext cx="12192000" cy="369332"/>
          </a:xfrm>
          <a:prstGeom prst="rect">
            <a:avLst/>
          </a:prstGeom>
          <a:noFill/>
        </p:spPr>
        <p:txBody>
          <a:bodyPr wrap="square" rtlCol="0">
            <a:spAutoFit/>
          </a:bodyPr>
          <a:lstStyle>
            <a:defPPr>
              <a:defRPr lang="zh-HK"/>
            </a:defPPr>
            <a:lvl1pPr algn="ctr">
              <a:defRPr sz="4000" b="1" spc="300">
                <a:solidFill>
                  <a:srgbClr val="D9D9D9"/>
                </a:solidFill>
                <a:latin typeface="微软雅黑" panose="020B0503020204020204" pitchFamily="34" charset="-122"/>
                <a:ea typeface="微软雅黑" panose="020B0503020204020204" pitchFamily="34" charset="-122"/>
              </a:defRPr>
            </a:lvl1pPr>
          </a:lstStyle>
          <a:p>
            <a:r>
              <a:rPr lang="en-US" altLang="zh-CN" sz="1800" dirty="0" smtClean="0">
                <a:solidFill>
                  <a:schemeClr val="bg1"/>
                </a:solidFill>
                <a:latin typeface="Times New Roman" charset="0"/>
                <a:ea typeface="Times New Roman" charset="0"/>
                <a:cs typeface="Times New Roman" charset="0"/>
              </a:rPr>
              <a:t>Traffic </a:t>
            </a:r>
            <a:r>
              <a:rPr lang="en-US" altLang="zh-CN" sz="1800" dirty="0">
                <a:solidFill>
                  <a:schemeClr val="bg1"/>
                </a:solidFill>
                <a:latin typeface="Times New Roman" charset="0"/>
                <a:ea typeface="Times New Roman" charset="0"/>
                <a:cs typeface="Times New Roman" charset="0"/>
              </a:rPr>
              <a:t>Flow Prediction </a:t>
            </a:r>
            <a:r>
              <a:rPr lang="en-US" altLang="zh-CN" sz="1800" dirty="0" smtClean="0">
                <a:solidFill>
                  <a:schemeClr val="bg1"/>
                </a:solidFill>
                <a:latin typeface="Times New Roman" charset="0"/>
                <a:ea typeface="Times New Roman" charset="0"/>
                <a:cs typeface="Times New Roman" charset="0"/>
              </a:rPr>
              <a:t>Based </a:t>
            </a:r>
            <a:r>
              <a:rPr lang="en-US" altLang="zh-CN" sz="1800" dirty="0">
                <a:solidFill>
                  <a:schemeClr val="bg1"/>
                </a:solidFill>
                <a:latin typeface="Times New Roman" charset="0"/>
                <a:ea typeface="Times New Roman" charset="0"/>
                <a:cs typeface="Times New Roman" charset="0"/>
              </a:rPr>
              <a:t>on Deep </a:t>
            </a:r>
            <a:r>
              <a:rPr lang="en-US" altLang="zh-CN" sz="1800" dirty="0" smtClean="0">
                <a:solidFill>
                  <a:schemeClr val="bg1"/>
                </a:solidFill>
                <a:latin typeface="Times New Roman" charset="0"/>
                <a:ea typeface="Times New Roman" charset="0"/>
                <a:cs typeface="Times New Roman" charset="0"/>
              </a:rPr>
              <a:t>Learning</a:t>
            </a:r>
            <a:endParaRPr lang="zh-CN" altLang="zh-CN" sz="1800" dirty="0">
              <a:solidFill>
                <a:schemeClr val="bg1"/>
              </a:solidFill>
              <a:latin typeface="Times New Roman" charset="0"/>
              <a:ea typeface="Times New Roman" charset="0"/>
              <a:cs typeface="Times New Roman"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0444" y="417460"/>
            <a:ext cx="3359040" cy="928825"/>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674" y="331643"/>
            <a:ext cx="1082964" cy="1082964"/>
          </a:xfrm>
          <a:prstGeom prst="rect">
            <a:avLst/>
          </a:prstGeom>
        </p:spPr>
      </p:pic>
    </p:spTree>
    <p:extLst>
      <p:ext uri="{BB962C8B-B14F-4D97-AF65-F5344CB8AC3E}">
        <p14:creationId xmlns:p14="http://schemas.microsoft.com/office/powerpoint/2010/main" val="2605218448"/>
      </p:ext>
    </p:extLst>
  </p:cSld>
  <p:clrMapOvr>
    <a:masterClrMapping/>
  </p:clrMapOvr>
  <p:transition>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39" name="文本框 38"/>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42" name="文本框 41"/>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43" name="文本框 42"/>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grpSp>
        <p:nvGrpSpPr>
          <p:cNvPr id="59" name="组合 58"/>
          <p:cNvGrpSpPr/>
          <p:nvPr/>
        </p:nvGrpSpPr>
        <p:grpSpPr>
          <a:xfrm>
            <a:off x="2934424" y="2151271"/>
            <a:ext cx="6330345" cy="453905"/>
            <a:chOff x="2280306" y="2790440"/>
            <a:chExt cx="4648175" cy="324104"/>
          </a:xfrm>
        </p:grpSpPr>
        <p:sp>
          <p:nvSpPr>
            <p:cNvPr id="60" name="等腰三角形 59"/>
            <p:cNvSpPr/>
            <p:nvPr/>
          </p:nvSpPr>
          <p:spPr>
            <a:xfrm rot="5400000">
              <a:off x="2257954" y="2812792"/>
              <a:ext cx="324104" cy="279400"/>
            </a:xfrm>
            <a:prstGeom prst="triangle">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1" name="等腰三角形 60"/>
            <p:cNvSpPr/>
            <p:nvPr/>
          </p:nvSpPr>
          <p:spPr>
            <a:xfrm rot="5400000">
              <a:off x="4411559" y="2812792"/>
              <a:ext cx="324104" cy="279400"/>
            </a:xfrm>
            <a:prstGeom prst="triangle">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2" name="等腰三角形 61"/>
            <p:cNvSpPr/>
            <p:nvPr/>
          </p:nvSpPr>
          <p:spPr>
            <a:xfrm rot="5400000">
              <a:off x="6626729" y="2812792"/>
              <a:ext cx="324104" cy="279400"/>
            </a:xfrm>
            <a:prstGeom prst="triangle">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grpSp>
      <p:grpSp>
        <p:nvGrpSpPr>
          <p:cNvPr id="71" name="组合 70"/>
          <p:cNvGrpSpPr/>
          <p:nvPr/>
        </p:nvGrpSpPr>
        <p:grpSpPr>
          <a:xfrm>
            <a:off x="3533264" y="1208367"/>
            <a:ext cx="2132355" cy="2141539"/>
            <a:chOff x="3028406" y="2336982"/>
            <a:chExt cx="2149495" cy="2158753"/>
          </a:xfrm>
        </p:grpSpPr>
        <p:grpSp>
          <p:nvGrpSpPr>
            <p:cNvPr id="72" name="组合 71"/>
            <p:cNvGrpSpPr/>
            <p:nvPr/>
          </p:nvGrpSpPr>
          <p:grpSpPr>
            <a:xfrm>
              <a:off x="3028406" y="2336982"/>
              <a:ext cx="2149495" cy="2158753"/>
              <a:chOff x="3420609" y="2342468"/>
              <a:chExt cx="3818012" cy="3834455"/>
            </a:xfrm>
          </p:grpSpPr>
          <p:sp>
            <p:nvSpPr>
              <p:cNvPr id="75" name="饼形 74"/>
              <p:cNvSpPr/>
              <p:nvPr/>
            </p:nvSpPr>
            <p:spPr>
              <a:xfrm>
                <a:off x="3420609" y="2359136"/>
                <a:ext cx="3817788" cy="3817787"/>
              </a:xfrm>
              <a:prstGeom prst="pie">
                <a:avLst>
                  <a:gd name="adj1" fmla="val 0"/>
                  <a:gd name="adj2" fmla="val 10735662"/>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sp>
            <p:nvSpPr>
              <p:cNvPr id="76" name="饼形 75"/>
              <p:cNvSpPr/>
              <p:nvPr/>
            </p:nvSpPr>
            <p:spPr>
              <a:xfrm flipV="1">
                <a:off x="3420833" y="2342468"/>
                <a:ext cx="3817788" cy="3817787"/>
              </a:xfrm>
              <a:prstGeom prst="pie">
                <a:avLst>
                  <a:gd name="adj1" fmla="val 0"/>
                  <a:gd name="adj2" fmla="val 10860741"/>
                </a:avLst>
              </a:prstGeom>
              <a:no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grpSp>
        <p:sp>
          <p:nvSpPr>
            <p:cNvPr id="74" name="文本框 73"/>
            <p:cNvSpPr txBox="1"/>
            <p:nvPr/>
          </p:nvSpPr>
          <p:spPr>
            <a:xfrm>
              <a:off x="3371323" y="2731139"/>
              <a:ext cx="1448275" cy="433434"/>
            </a:xfrm>
            <a:prstGeom prst="rect">
              <a:avLst/>
            </a:prstGeom>
            <a:noFill/>
          </p:spPr>
          <p:txBody>
            <a:bodyPr wrap="square" rtlCol="0">
              <a:spAutoFit/>
            </a:bodyPr>
            <a:lstStyle/>
            <a:p>
              <a:pPr algn="ctr"/>
              <a:r>
                <a:rPr lang="zh-CN" altLang="en-US" sz="2400" dirty="0" smtClean="0">
                  <a:solidFill>
                    <a:srgbClr val="203864"/>
                  </a:solidFill>
                  <a:latin typeface="华文新魏" panose="02010800040101010101" pitchFamily="2" charset="-122"/>
                  <a:ea typeface="华文新魏" panose="02010800040101010101" pitchFamily="2" charset="-122"/>
                </a:rPr>
                <a:t>数据处理</a:t>
              </a:r>
              <a:endParaRPr lang="zh-HK" altLang="en-US" sz="2400" dirty="0">
                <a:solidFill>
                  <a:srgbClr val="203864"/>
                </a:solidFill>
                <a:latin typeface="华文新魏" panose="02010800040101010101" pitchFamily="2" charset="-122"/>
                <a:ea typeface="华文新魏" panose="02010800040101010101" pitchFamily="2" charset="-122"/>
              </a:endParaRPr>
            </a:p>
          </p:txBody>
        </p:sp>
      </p:grpSp>
      <p:grpSp>
        <p:nvGrpSpPr>
          <p:cNvPr id="78" name="组合 77"/>
          <p:cNvGrpSpPr/>
          <p:nvPr/>
        </p:nvGrpSpPr>
        <p:grpSpPr>
          <a:xfrm>
            <a:off x="6556184" y="1202086"/>
            <a:ext cx="2132355" cy="2141539"/>
            <a:chOff x="5188770" y="2336982"/>
            <a:chExt cx="2149495" cy="2158753"/>
          </a:xfrm>
        </p:grpSpPr>
        <p:grpSp>
          <p:nvGrpSpPr>
            <p:cNvPr id="79" name="组合 78"/>
            <p:cNvGrpSpPr/>
            <p:nvPr/>
          </p:nvGrpSpPr>
          <p:grpSpPr>
            <a:xfrm flipV="1">
              <a:off x="5188770" y="2336982"/>
              <a:ext cx="2149495" cy="2158753"/>
              <a:chOff x="3420609" y="907974"/>
              <a:chExt cx="3818012" cy="3834457"/>
            </a:xfrm>
          </p:grpSpPr>
          <p:sp>
            <p:nvSpPr>
              <p:cNvPr id="82" name="饼形 81"/>
              <p:cNvSpPr/>
              <p:nvPr/>
            </p:nvSpPr>
            <p:spPr>
              <a:xfrm>
                <a:off x="3420609" y="924642"/>
                <a:ext cx="3817788" cy="3817789"/>
              </a:xfrm>
              <a:prstGeom prst="pie">
                <a:avLst>
                  <a:gd name="adj1" fmla="val 0"/>
                  <a:gd name="adj2" fmla="val 10735662"/>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schemeClr val="tx1"/>
                  </a:solidFill>
                </a:endParaRPr>
              </a:p>
            </p:txBody>
          </p:sp>
          <p:sp>
            <p:nvSpPr>
              <p:cNvPr id="83" name="饼形 82"/>
              <p:cNvSpPr/>
              <p:nvPr/>
            </p:nvSpPr>
            <p:spPr>
              <a:xfrm flipV="1">
                <a:off x="3420833" y="907974"/>
                <a:ext cx="3817788" cy="3817789"/>
              </a:xfrm>
              <a:prstGeom prst="pie">
                <a:avLst>
                  <a:gd name="adj1" fmla="val 0"/>
                  <a:gd name="adj2" fmla="val 10860741"/>
                </a:avLst>
              </a:prstGeom>
              <a:no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grpSp>
        <p:sp>
          <p:nvSpPr>
            <p:cNvPr id="81" name="文本框 80"/>
            <p:cNvSpPr txBox="1"/>
            <p:nvPr/>
          </p:nvSpPr>
          <p:spPr>
            <a:xfrm>
              <a:off x="5243686" y="3073930"/>
              <a:ext cx="1232058" cy="400110"/>
            </a:xfrm>
            <a:prstGeom prst="rect">
              <a:avLst/>
            </a:prstGeom>
            <a:noFill/>
          </p:spPr>
          <p:txBody>
            <a:bodyPr wrap="square" rtlCol="0">
              <a:spAutoFit/>
            </a:bodyPr>
            <a:lstStyle>
              <a:defPPr>
                <a:defRPr lang="zh-HK"/>
              </a:defPPr>
              <a:lvl1pPr algn="ctr">
                <a:defRPr sz="2000">
                  <a:solidFill>
                    <a:srgbClr val="203864"/>
                  </a:solidFill>
                  <a:latin typeface="华文新魏" panose="02010800040101010101" pitchFamily="2" charset="-122"/>
                  <a:ea typeface="华文新魏" panose="02010800040101010101" pitchFamily="2" charset="-122"/>
                </a:defRPr>
              </a:lvl1pPr>
            </a:lstStyle>
            <a:p>
              <a:r>
                <a:rPr lang="zh-CN" altLang="en-US" dirty="0"/>
                <a:t>测试研究</a:t>
              </a:r>
              <a:endParaRPr lang="zh-HK" altLang="en-US" dirty="0"/>
            </a:p>
          </p:txBody>
        </p:sp>
      </p:grpSp>
      <p:grpSp>
        <p:nvGrpSpPr>
          <p:cNvPr id="85" name="组合 84"/>
          <p:cNvGrpSpPr/>
          <p:nvPr/>
        </p:nvGrpSpPr>
        <p:grpSpPr>
          <a:xfrm>
            <a:off x="9508009" y="1217155"/>
            <a:ext cx="2132355" cy="2141539"/>
            <a:chOff x="7100407" y="2336982"/>
            <a:chExt cx="2149495" cy="2158753"/>
          </a:xfrm>
        </p:grpSpPr>
        <p:grpSp>
          <p:nvGrpSpPr>
            <p:cNvPr id="86" name="组合 85"/>
            <p:cNvGrpSpPr/>
            <p:nvPr/>
          </p:nvGrpSpPr>
          <p:grpSpPr>
            <a:xfrm>
              <a:off x="7100407" y="2336982"/>
              <a:ext cx="2149495" cy="2158753"/>
              <a:chOff x="3420609" y="2342468"/>
              <a:chExt cx="3818012" cy="3834455"/>
            </a:xfrm>
          </p:grpSpPr>
          <p:sp>
            <p:nvSpPr>
              <p:cNvPr id="89" name="饼形 88"/>
              <p:cNvSpPr/>
              <p:nvPr/>
            </p:nvSpPr>
            <p:spPr>
              <a:xfrm>
                <a:off x="3420609" y="2359136"/>
                <a:ext cx="3817788" cy="3817787"/>
              </a:xfrm>
              <a:prstGeom prst="pie">
                <a:avLst>
                  <a:gd name="adj1" fmla="val 0"/>
                  <a:gd name="adj2" fmla="val 10735662"/>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sp>
            <p:nvSpPr>
              <p:cNvPr id="90" name="饼形 89"/>
              <p:cNvSpPr/>
              <p:nvPr/>
            </p:nvSpPr>
            <p:spPr>
              <a:xfrm flipV="1">
                <a:off x="3420833" y="2342468"/>
                <a:ext cx="3817788" cy="3817787"/>
              </a:xfrm>
              <a:prstGeom prst="pie">
                <a:avLst>
                  <a:gd name="adj1" fmla="val 0"/>
                  <a:gd name="adj2" fmla="val 10860741"/>
                </a:avLst>
              </a:prstGeom>
              <a:no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grpSp>
        <p:sp>
          <p:nvSpPr>
            <p:cNvPr id="87" name="文本框 86"/>
            <p:cNvSpPr txBox="1"/>
            <p:nvPr/>
          </p:nvSpPr>
          <p:spPr>
            <a:xfrm>
              <a:off x="7364952" y="3094274"/>
              <a:ext cx="812800" cy="369332"/>
            </a:xfrm>
            <a:prstGeom prst="rect">
              <a:avLst/>
            </a:prstGeom>
            <a:noFill/>
          </p:spPr>
          <p:txBody>
            <a:bodyPr wrap="square" rtlCol="0">
              <a:spAutoFit/>
            </a:bodyPr>
            <a:lstStyle/>
            <a:p>
              <a:pPr algn="ctr"/>
              <a:r>
                <a:rPr lang="en-US" altLang="zh-HK" b="1" dirty="0">
                  <a:solidFill>
                    <a:schemeClr val="bg1"/>
                  </a:solidFill>
                  <a:latin typeface="微软雅黑" panose="020B0503020204020204" pitchFamily="34" charset="-122"/>
                  <a:ea typeface="微软雅黑" panose="020B0503020204020204" pitchFamily="34" charset="-122"/>
                </a:rPr>
                <a:t>4</a:t>
              </a:r>
              <a:endParaRPr lang="zh-HK" altLang="en-US" b="1" dirty="0">
                <a:solidFill>
                  <a:schemeClr val="bg1"/>
                </a:solidFill>
                <a:latin typeface="微软雅黑" panose="020B0503020204020204" pitchFamily="34" charset="-122"/>
                <a:ea typeface="微软雅黑" panose="020B0503020204020204" pitchFamily="34" charset="-122"/>
              </a:endParaRPr>
            </a:p>
          </p:txBody>
        </p:sp>
        <p:sp>
          <p:nvSpPr>
            <p:cNvPr id="88" name="文本框 87"/>
            <p:cNvSpPr txBox="1"/>
            <p:nvPr/>
          </p:nvSpPr>
          <p:spPr>
            <a:xfrm>
              <a:off x="7375806" y="2714052"/>
              <a:ext cx="1598697" cy="433434"/>
            </a:xfrm>
            <a:prstGeom prst="rect">
              <a:avLst/>
            </a:prstGeom>
            <a:noFill/>
          </p:spPr>
          <p:txBody>
            <a:bodyPr wrap="square" rtlCol="0">
              <a:spAutoFit/>
            </a:bodyPr>
            <a:lstStyle>
              <a:defPPr>
                <a:defRPr lang="zh-HK"/>
              </a:defPPr>
              <a:lvl1pPr algn="ctr">
                <a:defRPr sz="2000">
                  <a:solidFill>
                    <a:srgbClr val="203864"/>
                  </a:solidFill>
                  <a:latin typeface="华文新魏" panose="02010800040101010101" pitchFamily="2" charset="-122"/>
                  <a:ea typeface="华文新魏" panose="02010800040101010101" pitchFamily="2" charset="-122"/>
                </a:defRPr>
              </a:lvl1pPr>
            </a:lstStyle>
            <a:p>
              <a:r>
                <a:rPr lang="zh-CN" altLang="en-US" sz="2400" dirty="0"/>
                <a:t>结果对比</a:t>
              </a:r>
              <a:endParaRPr lang="zh-HK" altLang="en-US" sz="2400" dirty="0"/>
            </a:p>
          </p:txBody>
        </p:sp>
      </p:grpSp>
      <p:sp>
        <p:nvSpPr>
          <p:cNvPr id="3" name="左大括号 2"/>
          <p:cNvSpPr/>
          <p:nvPr/>
        </p:nvSpPr>
        <p:spPr>
          <a:xfrm rot="16200000">
            <a:off x="5462008" y="-1436143"/>
            <a:ext cx="1267983" cy="10834775"/>
          </a:xfrm>
          <a:prstGeom prst="leftBrace">
            <a:avLst>
              <a:gd name="adj1" fmla="val 123603"/>
              <a:gd name="adj2" fmla="val 50009"/>
            </a:avLst>
          </a:prstGeom>
          <a:ln w="57150">
            <a:solidFill>
              <a:srgbClr val="203864"/>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0" name="椭圆 39"/>
          <p:cNvSpPr/>
          <p:nvPr/>
        </p:nvSpPr>
        <p:spPr>
          <a:xfrm>
            <a:off x="3431404" y="4306351"/>
            <a:ext cx="2303417" cy="2303417"/>
          </a:xfrm>
          <a:prstGeom prst="ellipse">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2000" dirty="0" smtClean="0">
                <a:solidFill>
                  <a:srgbClr val="FFFFFF"/>
                </a:solidFill>
                <a:latin typeface="华文新魏" panose="02010800040101010101" pitchFamily="2" charset="-122"/>
                <a:ea typeface="华文新魏" panose="02010800040101010101" pitchFamily="2" charset="-122"/>
              </a:rPr>
              <a:t>Line-graph</a:t>
            </a:r>
            <a:r>
              <a:rPr lang="zh-CN" altLang="en-US" sz="2000" dirty="0" smtClean="0">
                <a:solidFill>
                  <a:srgbClr val="FFFFFF"/>
                </a:solidFill>
                <a:latin typeface="华文新魏" panose="02010800040101010101" pitchFamily="2" charset="-122"/>
                <a:ea typeface="华文新魏" panose="02010800040101010101" pitchFamily="2" charset="-122"/>
              </a:rPr>
              <a:t> </a:t>
            </a:r>
            <a:r>
              <a:rPr lang="en-US" altLang="zh-CN" sz="2000" dirty="0" smtClean="0">
                <a:solidFill>
                  <a:srgbClr val="FFFFFF"/>
                </a:solidFill>
                <a:latin typeface="华文新魏" panose="02010800040101010101" pitchFamily="2" charset="-122"/>
                <a:ea typeface="华文新魏" panose="02010800040101010101" pitchFamily="2" charset="-122"/>
              </a:rPr>
              <a:t>+</a:t>
            </a:r>
            <a:r>
              <a:rPr lang="zh-CN" altLang="en-US" sz="2000" dirty="0" smtClean="0">
                <a:solidFill>
                  <a:srgbClr val="FFFFFF"/>
                </a:solidFill>
                <a:latin typeface="华文新魏" panose="02010800040101010101" pitchFamily="2" charset="-122"/>
                <a:ea typeface="华文新魏" panose="02010800040101010101" pitchFamily="2" charset="-122"/>
              </a:rPr>
              <a:t> </a:t>
            </a:r>
            <a:r>
              <a:rPr lang="en-US" altLang="zh-CN" sz="2000" dirty="0" smtClean="0">
                <a:solidFill>
                  <a:srgbClr val="FFFFFF"/>
                </a:solidFill>
                <a:latin typeface="华文新魏" panose="02010800040101010101" pitchFamily="2" charset="-122"/>
                <a:ea typeface="华文新魏" panose="02010800040101010101" pitchFamily="2" charset="-122"/>
              </a:rPr>
              <a:t>GCN</a:t>
            </a:r>
            <a:endParaRPr lang="en-US" altLang="zh-CN" sz="2000" dirty="0">
              <a:solidFill>
                <a:srgbClr val="FFFFFF"/>
              </a:solidFill>
              <a:latin typeface="华文新魏" panose="02010800040101010101" pitchFamily="2" charset="-122"/>
              <a:ea typeface="华文新魏" panose="02010800040101010101" pitchFamily="2" charset="-122"/>
            </a:endParaRPr>
          </a:p>
          <a:p>
            <a:pPr algn="ctr"/>
            <a:r>
              <a:rPr lang="zh-CN" altLang="en-US" sz="2000" dirty="0" smtClean="0">
                <a:solidFill>
                  <a:srgbClr val="FFFFFF"/>
                </a:solidFill>
                <a:latin typeface="华文新魏" panose="02010800040101010101" pitchFamily="2" charset="-122"/>
                <a:ea typeface="华文新魏" panose="02010800040101010101" pitchFamily="2" charset="-122"/>
              </a:rPr>
              <a:t>空间特征提取</a:t>
            </a:r>
            <a:endParaRPr lang="zh-CN" altLang="en-US" sz="2000" dirty="0">
              <a:solidFill>
                <a:srgbClr val="FFFFFF"/>
              </a:solidFill>
              <a:latin typeface="华文新魏" panose="02010800040101010101" pitchFamily="2" charset="-122"/>
              <a:ea typeface="华文新魏" panose="02010800040101010101" pitchFamily="2" charset="-122"/>
            </a:endParaRPr>
          </a:p>
        </p:txBody>
      </p:sp>
      <p:sp>
        <p:nvSpPr>
          <p:cNvPr id="100" name="椭圆 99"/>
          <p:cNvSpPr/>
          <p:nvPr/>
        </p:nvSpPr>
        <p:spPr>
          <a:xfrm>
            <a:off x="6457179" y="4311345"/>
            <a:ext cx="2303417" cy="2303417"/>
          </a:xfrm>
          <a:prstGeom prst="ellipse">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smtClean="0">
                <a:solidFill>
                  <a:srgbClr val="FFFFFF"/>
                </a:solidFill>
                <a:latin typeface="华文新魏" panose="02010800040101010101" pitchFamily="2" charset="-122"/>
                <a:ea typeface="华文新魏" panose="02010800040101010101" pitchFamily="2" charset="-122"/>
              </a:rPr>
              <a:t>基于深度学习的交通流量预测系统</a:t>
            </a:r>
            <a:endParaRPr lang="zh-CN" altLang="en-US" sz="2000" dirty="0">
              <a:solidFill>
                <a:srgbClr val="FFFFFF"/>
              </a:solidFill>
              <a:latin typeface="华文新魏" panose="02010800040101010101" pitchFamily="2" charset="-122"/>
              <a:ea typeface="华文新魏" panose="02010800040101010101" pitchFamily="2" charset="-122"/>
            </a:endParaRPr>
          </a:p>
        </p:txBody>
      </p:sp>
      <p:sp>
        <p:nvSpPr>
          <p:cNvPr id="45" name="矩形 4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6" name="文本框 4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47" name="文本框 4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48" name="文本框 4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49" name="文本框 4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50" name="文本框 49"/>
          <p:cNvSpPr txBox="1"/>
          <p:nvPr/>
        </p:nvSpPr>
        <p:spPr>
          <a:xfrm>
            <a:off x="15589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论文结构</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51" name="文本框 50"/>
          <p:cNvSpPr txBox="1"/>
          <p:nvPr/>
        </p:nvSpPr>
        <p:spPr>
          <a:xfrm>
            <a:off x="4150242" y="2523916"/>
            <a:ext cx="865741" cy="461665"/>
          </a:xfrm>
          <a:prstGeom prst="rect">
            <a:avLst/>
          </a:prstGeom>
          <a:noFill/>
        </p:spPr>
        <p:txBody>
          <a:bodyPr wrap="square" rtlCol="0">
            <a:spAutoFit/>
          </a:bodyPr>
          <a:lstStyle/>
          <a:p>
            <a:pPr algn="ctr"/>
            <a:r>
              <a:rPr lang="en-US" altLang="zh-CN" sz="2400" b="1" dirty="0">
                <a:solidFill>
                  <a:schemeClr val="bg1"/>
                </a:solidFill>
                <a:latin typeface="华文新魏" panose="02010800040101010101" pitchFamily="2" charset="-122"/>
                <a:ea typeface="华文新魏" panose="02010800040101010101" pitchFamily="2" charset="-122"/>
              </a:rPr>
              <a:t>2</a:t>
            </a:r>
            <a:endParaRPr lang="zh-HK" altLang="en-US" sz="2400" b="1" dirty="0">
              <a:solidFill>
                <a:schemeClr val="bg1"/>
              </a:solidFill>
              <a:latin typeface="华文新魏" panose="02010800040101010101" pitchFamily="2" charset="-122"/>
              <a:ea typeface="华文新魏" panose="02010800040101010101" pitchFamily="2" charset="-122"/>
            </a:endParaRPr>
          </a:p>
        </p:txBody>
      </p:sp>
      <p:sp>
        <p:nvSpPr>
          <p:cNvPr id="52" name="文本框 51"/>
          <p:cNvSpPr txBox="1"/>
          <p:nvPr/>
        </p:nvSpPr>
        <p:spPr>
          <a:xfrm>
            <a:off x="7176017" y="1587554"/>
            <a:ext cx="865741" cy="461665"/>
          </a:xfrm>
          <a:prstGeom prst="rect">
            <a:avLst/>
          </a:prstGeom>
          <a:noFill/>
        </p:spPr>
        <p:txBody>
          <a:bodyPr wrap="square" rtlCol="0">
            <a:spAutoFit/>
          </a:bodyPr>
          <a:lstStyle/>
          <a:p>
            <a:pPr algn="ctr"/>
            <a:r>
              <a:rPr lang="en-US" altLang="zh-CN" sz="2400" b="1" dirty="0">
                <a:solidFill>
                  <a:schemeClr val="bg1"/>
                </a:solidFill>
                <a:latin typeface="华文新魏" panose="02010800040101010101" pitchFamily="2" charset="-122"/>
                <a:ea typeface="华文新魏" panose="02010800040101010101" pitchFamily="2" charset="-122"/>
              </a:rPr>
              <a:t>3</a:t>
            </a:r>
            <a:endParaRPr lang="zh-HK" altLang="en-US" sz="2400" b="1" dirty="0">
              <a:solidFill>
                <a:schemeClr val="bg1"/>
              </a:solidFill>
              <a:latin typeface="华文新魏" panose="02010800040101010101" pitchFamily="2" charset="-122"/>
              <a:ea typeface="华文新魏" panose="02010800040101010101" pitchFamily="2" charset="-122"/>
            </a:endParaRPr>
          </a:p>
        </p:txBody>
      </p:sp>
      <p:sp>
        <p:nvSpPr>
          <p:cNvPr id="53" name="文本框 52"/>
          <p:cNvSpPr txBox="1"/>
          <p:nvPr/>
        </p:nvSpPr>
        <p:spPr>
          <a:xfrm>
            <a:off x="10142419" y="2519621"/>
            <a:ext cx="865741" cy="461665"/>
          </a:xfrm>
          <a:prstGeom prst="rect">
            <a:avLst/>
          </a:prstGeom>
          <a:noFill/>
        </p:spPr>
        <p:txBody>
          <a:bodyPr wrap="square" rtlCol="0">
            <a:spAutoFit/>
          </a:bodyPr>
          <a:lstStyle/>
          <a:p>
            <a:pPr algn="ctr"/>
            <a:r>
              <a:rPr lang="en-US" altLang="zh-CN" sz="2400" b="1" dirty="0">
                <a:solidFill>
                  <a:schemeClr val="bg1"/>
                </a:solidFill>
                <a:latin typeface="华文新魏" panose="02010800040101010101" pitchFamily="2" charset="-122"/>
                <a:ea typeface="华文新魏" panose="02010800040101010101" pitchFamily="2" charset="-122"/>
              </a:rPr>
              <a:t>4</a:t>
            </a:r>
            <a:endParaRPr lang="zh-HK" altLang="en-US" sz="2400" b="1" dirty="0">
              <a:solidFill>
                <a:schemeClr val="bg1"/>
              </a:solidFill>
              <a:latin typeface="华文新魏" panose="02010800040101010101" pitchFamily="2" charset="-122"/>
              <a:ea typeface="华文新魏" panose="02010800040101010101" pitchFamily="2" charset="-122"/>
            </a:endParaRPr>
          </a:p>
        </p:txBody>
      </p:sp>
      <p:grpSp>
        <p:nvGrpSpPr>
          <p:cNvPr id="2" name="组 1"/>
          <p:cNvGrpSpPr/>
          <p:nvPr/>
        </p:nvGrpSpPr>
        <p:grpSpPr>
          <a:xfrm>
            <a:off x="555152" y="1205705"/>
            <a:ext cx="2132355" cy="2141540"/>
            <a:chOff x="555152" y="1205705"/>
            <a:chExt cx="2132355" cy="2141540"/>
          </a:xfrm>
        </p:grpSpPr>
        <p:grpSp>
          <p:nvGrpSpPr>
            <p:cNvPr id="63" name="组合 62"/>
            <p:cNvGrpSpPr/>
            <p:nvPr/>
          </p:nvGrpSpPr>
          <p:grpSpPr>
            <a:xfrm>
              <a:off x="555152" y="1205705"/>
              <a:ext cx="2132355" cy="2141540"/>
              <a:chOff x="639593" y="2275792"/>
              <a:chExt cx="2149495" cy="2158754"/>
            </a:xfrm>
          </p:grpSpPr>
          <p:grpSp>
            <p:nvGrpSpPr>
              <p:cNvPr id="64" name="组合 63"/>
              <p:cNvGrpSpPr/>
              <p:nvPr/>
            </p:nvGrpSpPr>
            <p:grpSpPr>
              <a:xfrm flipV="1">
                <a:off x="639593" y="2275792"/>
                <a:ext cx="2149495" cy="2158754"/>
                <a:chOff x="3420609" y="907975"/>
                <a:chExt cx="3818012" cy="3834457"/>
              </a:xfrm>
            </p:grpSpPr>
            <p:sp>
              <p:nvSpPr>
                <p:cNvPr id="68" name="饼形 67"/>
                <p:cNvSpPr/>
                <p:nvPr/>
              </p:nvSpPr>
              <p:spPr>
                <a:xfrm>
                  <a:off x="3420609" y="924641"/>
                  <a:ext cx="3817788" cy="3817791"/>
                </a:xfrm>
                <a:prstGeom prst="pie">
                  <a:avLst>
                    <a:gd name="adj1" fmla="val 0"/>
                    <a:gd name="adj2" fmla="val 10735662"/>
                  </a:avLst>
                </a:prstGeom>
                <a:solidFill>
                  <a:srgbClr val="203864"/>
                </a:solid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schemeClr val="tx1"/>
                    </a:solidFill>
                  </a:endParaRPr>
                </a:p>
              </p:txBody>
            </p:sp>
            <p:sp>
              <p:nvSpPr>
                <p:cNvPr id="69" name="饼形 68"/>
                <p:cNvSpPr/>
                <p:nvPr/>
              </p:nvSpPr>
              <p:spPr>
                <a:xfrm flipV="1">
                  <a:off x="3420833" y="907975"/>
                  <a:ext cx="3817788" cy="3817791"/>
                </a:xfrm>
                <a:prstGeom prst="pie">
                  <a:avLst>
                    <a:gd name="adj1" fmla="val 0"/>
                    <a:gd name="adj2" fmla="val 10860741"/>
                  </a:avLst>
                </a:prstGeom>
                <a:noFill/>
                <a:ln w="28575">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tx1"/>
                    </a:solidFill>
                  </a:endParaRPr>
                </a:p>
              </p:txBody>
            </p:sp>
          </p:grpSp>
          <p:sp>
            <p:nvSpPr>
              <p:cNvPr id="65" name="文本框 64"/>
              <p:cNvSpPr txBox="1"/>
              <p:nvPr/>
            </p:nvSpPr>
            <p:spPr>
              <a:xfrm>
                <a:off x="1308509" y="2668902"/>
                <a:ext cx="812800" cy="461665"/>
              </a:xfrm>
              <a:prstGeom prst="rect">
                <a:avLst/>
              </a:prstGeom>
              <a:noFill/>
            </p:spPr>
            <p:txBody>
              <a:bodyPr wrap="square" rtlCol="0">
                <a:spAutoFit/>
              </a:bodyPr>
              <a:lstStyle/>
              <a:p>
                <a:pPr algn="ctr"/>
                <a:r>
                  <a:rPr lang="en-US" altLang="zh-HK" sz="2400" b="1" dirty="0">
                    <a:solidFill>
                      <a:schemeClr val="bg1"/>
                    </a:solidFill>
                    <a:latin typeface="华文新魏" panose="02010800040101010101" pitchFamily="2" charset="-122"/>
                    <a:ea typeface="华文新魏" panose="02010800040101010101" pitchFamily="2" charset="-122"/>
                  </a:rPr>
                  <a:t>1</a:t>
                </a:r>
                <a:endParaRPr lang="zh-HK" altLang="en-US" sz="2400" b="1" dirty="0">
                  <a:solidFill>
                    <a:schemeClr val="bg1"/>
                  </a:solidFill>
                  <a:latin typeface="华文新魏" panose="02010800040101010101" pitchFamily="2" charset="-122"/>
                  <a:ea typeface="华文新魏" panose="02010800040101010101" pitchFamily="2" charset="-122"/>
                </a:endParaRPr>
              </a:p>
            </p:txBody>
          </p:sp>
          <p:sp>
            <p:nvSpPr>
              <p:cNvPr id="67" name="文本框 66"/>
              <p:cNvSpPr txBox="1"/>
              <p:nvPr/>
            </p:nvSpPr>
            <p:spPr>
              <a:xfrm>
                <a:off x="694509" y="3014938"/>
                <a:ext cx="1232058" cy="400110"/>
              </a:xfrm>
              <a:prstGeom prst="rect">
                <a:avLst/>
              </a:prstGeom>
              <a:noFill/>
            </p:spPr>
            <p:txBody>
              <a:bodyPr wrap="square" rtlCol="0">
                <a:spAutoFit/>
              </a:bodyPr>
              <a:lstStyle/>
              <a:p>
                <a:pPr algn="ctr"/>
                <a:r>
                  <a:rPr lang="zh-CN" altLang="en-US" sz="2000" dirty="0">
                    <a:solidFill>
                      <a:srgbClr val="203864"/>
                    </a:solidFill>
                    <a:latin typeface="华文新魏" panose="02010800040101010101" pitchFamily="2" charset="-122"/>
                    <a:ea typeface="华文新魏" panose="02010800040101010101" pitchFamily="2" charset="-122"/>
                  </a:rPr>
                  <a:t>理论分析</a:t>
                </a:r>
                <a:endParaRPr lang="zh-HK" altLang="en-US" sz="2000" dirty="0">
                  <a:solidFill>
                    <a:srgbClr val="203864"/>
                  </a:solidFill>
                  <a:latin typeface="华文新魏" panose="02010800040101010101" pitchFamily="2" charset="-122"/>
                  <a:ea typeface="华文新魏" panose="02010800040101010101" pitchFamily="2" charset="-122"/>
                </a:endParaRPr>
              </a:p>
            </p:txBody>
          </p:sp>
        </p:grpSp>
        <p:sp>
          <p:nvSpPr>
            <p:cNvPr id="54" name="文本框 53"/>
            <p:cNvSpPr txBox="1"/>
            <p:nvPr/>
          </p:nvSpPr>
          <p:spPr>
            <a:xfrm>
              <a:off x="845148" y="2518229"/>
              <a:ext cx="1542608" cy="461665"/>
            </a:xfrm>
            <a:prstGeom prst="rect">
              <a:avLst/>
            </a:prstGeom>
            <a:noFill/>
          </p:spPr>
          <p:txBody>
            <a:bodyPr wrap="square" rtlCol="0">
              <a:spAutoFit/>
            </a:bodyPr>
            <a:lstStyle/>
            <a:p>
              <a:pPr algn="ctr"/>
              <a:r>
                <a:rPr lang="zh-CN" altLang="en-US" sz="2400" dirty="0" smtClean="0">
                  <a:solidFill>
                    <a:srgbClr val="203864"/>
                  </a:solidFill>
                  <a:latin typeface="华文新魏" panose="02010800040101010101" pitchFamily="2" charset="-122"/>
                  <a:ea typeface="华文新魏" panose="02010800040101010101" pitchFamily="2" charset="-122"/>
                </a:rPr>
                <a:t>问题分析</a:t>
              </a:r>
              <a:endParaRPr lang="zh-HK" altLang="en-US" sz="2400" dirty="0">
                <a:solidFill>
                  <a:srgbClr val="203864"/>
                </a:solidFill>
                <a:latin typeface="华文新魏" panose="02010800040101010101" pitchFamily="2" charset="-122"/>
                <a:ea typeface="华文新魏" panose="02010800040101010101" pitchFamily="2" charset="-122"/>
              </a:endParaRPr>
            </a:p>
          </p:txBody>
        </p:sp>
      </p:grpSp>
      <p:sp>
        <p:nvSpPr>
          <p:cNvPr id="55" name="文本框 54"/>
          <p:cNvSpPr txBox="1"/>
          <p:nvPr/>
        </p:nvSpPr>
        <p:spPr>
          <a:xfrm>
            <a:off x="6837584" y="2516200"/>
            <a:ext cx="1542608" cy="461665"/>
          </a:xfrm>
          <a:prstGeom prst="rect">
            <a:avLst/>
          </a:prstGeom>
          <a:noFill/>
        </p:spPr>
        <p:txBody>
          <a:bodyPr wrap="square" rtlCol="0">
            <a:spAutoFit/>
          </a:bodyPr>
          <a:lstStyle/>
          <a:p>
            <a:pPr algn="ctr"/>
            <a:r>
              <a:rPr lang="zh-CN" altLang="en-US" sz="2400" dirty="0" smtClean="0">
                <a:solidFill>
                  <a:srgbClr val="203864"/>
                </a:solidFill>
                <a:latin typeface="华文新魏" panose="02010800040101010101" pitchFamily="2" charset="-122"/>
                <a:ea typeface="华文新魏" panose="02010800040101010101" pitchFamily="2" charset="-122"/>
              </a:rPr>
              <a:t>系统搭建</a:t>
            </a:r>
            <a:endParaRPr lang="zh-HK" altLang="en-US" sz="24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955284474"/>
      </p:ext>
    </p:extLst>
  </p:cSld>
  <p:clrMapOvr>
    <a:masterClrMapping/>
  </p:clrMapOvr>
  <p:transition>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cxnSp>
        <p:nvCxnSpPr>
          <p:cNvPr id="31" name="直接连接符 30"/>
          <p:cNvCxnSpPr/>
          <p:nvPr/>
        </p:nvCxnSpPr>
        <p:spPr>
          <a:xfrm>
            <a:off x="15096767" y="1551268"/>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7591430" y="3548985"/>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研究工作</a:t>
            </a:r>
            <a:endParaRPr lang="zh-HK" altLang="en-US" dirty="0"/>
          </a:p>
        </p:txBody>
      </p:sp>
      <p:grpSp>
        <p:nvGrpSpPr>
          <p:cNvPr id="3" name="组合 2"/>
          <p:cNvGrpSpPr/>
          <p:nvPr/>
        </p:nvGrpSpPr>
        <p:grpSpPr>
          <a:xfrm>
            <a:off x="7591427" y="2127981"/>
            <a:ext cx="1818063" cy="2654726"/>
            <a:chOff x="7591427" y="2127981"/>
            <a:chExt cx="1818063" cy="2654726"/>
          </a:xfrm>
        </p:grpSpPr>
        <p:sp>
          <p:nvSpPr>
            <p:cNvPr id="23" name="文本框 22"/>
            <p:cNvSpPr txBox="1"/>
            <p:nvPr/>
          </p:nvSpPr>
          <p:spPr>
            <a:xfrm>
              <a:off x="7591430" y="2838483"/>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论文结构</a:t>
              </a:r>
              <a:endParaRPr lang="zh-HK" altLang="en-US" dirty="0"/>
            </a:p>
          </p:txBody>
        </p:sp>
        <p:sp>
          <p:nvSpPr>
            <p:cNvPr id="21" name="文本框 20"/>
            <p:cNvSpPr txBox="1"/>
            <p:nvPr/>
          </p:nvSpPr>
          <p:spPr>
            <a:xfrm>
              <a:off x="7591427" y="2127981"/>
              <a:ext cx="1795460"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选题背景</a:t>
              </a:r>
              <a:endParaRPr lang="zh-HK" altLang="en-US" dirty="0"/>
            </a:p>
          </p:txBody>
        </p:sp>
        <p:sp>
          <p:nvSpPr>
            <p:cNvPr id="25" name="文本框 24"/>
            <p:cNvSpPr txBox="1"/>
            <p:nvPr/>
          </p:nvSpPr>
          <p:spPr>
            <a:xfrm>
              <a:off x="7614029" y="4259487"/>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研究结论</a:t>
              </a:r>
              <a:endParaRPr lang="zh-HK" altLang="en-US" dirty="0"/>
            </a:p>
          </p:txBody>
        </p:sp>
      </p:grpSp>
      <p:grpSp>
        <p:nvGrpSpPr>
          <p:cNvPr id="2" name="组合 1"/>
          <p:cNvGrpSpPr/>
          <p:nvPr/>
        </p:nvGrpSpPr>
        <p:grpSpPr>
          <a:xfrm>
            <a:off x="2805116" y="1735931"/>
            <a:ext cx="3721891" cy="3386138"/>
            <a:chOff x="2805116" y="1735931"/>
            <a:chExt cx="3721891" cy="3386138"/>
          </a:xfrm>
        </p:grpSpPr>
        <p:cxnSp>
          <p:nvCxnSpPr>
            <p:cNvPr id="4" name="直接连接符 3"/>
            <p:cNvCxnSpPr/>
            <p:nvPr/>
          </p:nvCxnSpPr>
          <p:spPr>
            <a:xfrm>
              <a:off x="6527007" y="1735931"/>
              <a:ext cx="0" cy="3386138"/>
            </a:xfrm>
            <a:prstGeom prst="line">
              <a:avLst/>
            </a:prstGeom>
            <a:ln>
              <a:solidFill>
                <a:srgbClr val="0174AB"/>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159923" y="2197037"/>
              <a:ext cx="1947861" cy="1940715"/>
              <a:chOff x="1709739" y="2636837"/>
              <a:chExt cx="1590160" cy="1584326"/>
            </a:xfrm>
            <a:effectLst/>
          </p:grpSpPr>
          <p:sp>
            <p:nvSpPr>
              <p:cNvPr id="9" name="Freeform 6"/>
              <p:cNvSpPr>
                <a:spLocks/>
              </p:cNvSpPr>
              <p:nvPr/>
            </p:nvSpPr>
            <p:spPr bwMode="auto">
              <a:xfrm>
                <a:off x="1709739" y="2636837"/>
                <a:ext cx="1468102" cy="1467129"/>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1"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2"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3"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4"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5"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6"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7"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grpSp>
        <p:sp>
          <p:nvSpPr>
            <p:cNvPr id="35" name="文本框 34"/>
            <p:cNvSpPr txBox="1"/>
            <p:nvPr/>
          </p:nvSpPr>
          <p:spPr>
            <a:xfrm>
              <a:off x="2805116" y="4137747"/>
              <a:ext cx="2657475" cy="523220"/>
            </a:xfrm>
            <a:prstGeom prst="rect">
              <a:avLst/>
            </a:prstGeom>
            <a:noFill/>
          </p:spPr>
          <p:txBody>
            <a:bodyPr wrap="square" rtlCol="0">
              <a:spAutoFit/>
            </a:bodyPr>
            <a:lstStyle/>
            <a:p>
              <a:pPr algn="ctr"/>
              <a:r>
                <a:rPr lang="en-US" altLang="zh-CN" sz="2800" b="1" spc="300" dirty="0" smtClean="0">
                  <a:solidFill>
                    <a:srgbClr val="203864"/>
                  </a:solidFill>
                  <a:latin typeface="微软雅黑" panose="020B0503020204020204" pitchFamily="34" charset="-122"/>
                  <a:ea typeface="微软雅黑" panose="020B0503020204020204" pitchFamily="34" charset="-122"/>
                </a:rPr>
                <a:t>CONTENT</a:t>
              </a:r>
              <a:endParaRPr lang="zh-HK" altLang="en-US" sz="2800" b="1" spc="300" dirty="0">
                <a:solidFill>
                  <a:srgbClr val="20386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632922015"/>
      </p:ext>
    </p:extLst>
  </p:cSld>
  <p:clrMapOvr>
    <a:masterClrMapping/>
  </p:clrMapOvr>
  <p:transition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2.29167E-6 0 L -0.55026 0.00162 " pathEditMode="relative" rAng="0" ptsTypes="AA">
                                      <p:cBhvr>
                                        <p:cTn id="6" dur="2000" fill="hold"/>
                                        <p:tgtEl>
                                          <p:spTgt spid="2"/>
                                        </p:tgtEl>
                                        <p:attrNameLst>
                                          <p:attrName>ppt_x</p:attrName>
                                          <p:attrName>ppt_y</p:attrName>
                                        </p:attrNameLst>
                                      </p:cBhvr>
                                      <p:rCtr x="-27513" y="69"/>
                                    </p:animMotion>
                                  </p:childTnLst>
                                </p:cTn>
                              </p:par>
                              <p:par>
                                <p:cTn id="7" presetID="42" presetClass="path" presetSubtype="0" accel="50000" decel="50000" fill="hold" nodeType="withEffect">
                                  <p:stCondLst>
                                    <p:cond delay="0"/>
                                  </p:stCondLst>
                                  <p:childTnLst>
                                    <p:animMotion origin="layout" path="M 4.58333E-6 -3.7037E-6 L 0.42682 -0.00162 " pathEditMode="relative" rAng="0" ptsTypes="AA">
                                      <p:cBhvr>
                                        <p:cTn id="8" dur="2000" fill="hold"/>
                                        <p:tgtEl>
                                          <p:spTgt spid="3"/>
                                        </p:tgtEl>
                                        <p:attrNameLst>
                                          <p:attrName>ppt_x</p:attrName>
                                          <p:attrName>ppt_y</p:attrName>
                                        </p:attrNameLst>
                                      </p:cBhvr>
                                      <p:rCtr x="21341" y="-93"/>
                                    </p:animMotion>
                                  </p:childTnLst>
                                </p:cTn>
                              </p:par>
                              <p:par>
                                <p:cTn id="9" presetID="42" presetClass="path" presetSubtype="0" accel="50000" decel="50000" fill="hold" grpId="0" nodeType="withEffect">
                                  <p:stCondLst>
                                    <p:cond delay="0"/>
                                  </p:stCondLst>
                                  <p:childTnLst>
                                    <p:animMotion origin="layout" path="M -3.95833E-6 4.44444E-6 L -0.1582 -0.05348 " pathEditMode="relative" rAng="0" ptsTypes="AA">
                                      <p:cBhvr>
                                        <p:cTn id="10" dur="2000" fill="hold"/>
                                        <p:tgtEl>
                                          <p:spTgt spid="24"/>
                                        </p:tgtEl>
                                        <p:attrNameLst>
                                          <p:attrName>ppt_x</p:attrName>
                                          <p:attrName>ppt_y</p:attrName>
                                        </p:attrNameLst>
                                      </p:cBhvr>
                                      <p:rCtr x="-7917" y="-26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3864"/>
        </a:solidFill>
        <a:effectLst/>
      </p:bgPr>
    </p:bg>
    <p:spTree>
      <p:nvGrpSpPr>
        <p:cNvPr id="1" name=""/>
        <p:cNvGrpSpPr/>
        <p:nvPr/>
      </p:nvGrpSpPr>
      <p:grpSpPr>
        <a:xfrm>
          <a:off x="0" y="0"/>
          <a:ext cx="0" cy="0"/>
          <a:chOff x="0" y="0"/>
          <a:chExt cx="0" cy="0"/>
        </a:xfrm>
      </p:grpSpPr>
      <p:grpSp>
        <p:nvGrpSpPr>
          <p:cNvPr id="3" name="组合 2"/>
          <p:cNvGrpSpPr/>
          <p:nvPr/>
        </p:nvGrpSpPr>
        <p:grpSpPr>
          <a:xfrm>
            <a:off x="3083722"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solidFill>
                      <a:prstClr val="black"/>
                    </a:solidFill>
                  </a:endParaRPr>
                </a:p>
              </p:txBody>
            </p:sp>
            <p:sp>
              <p:nvSpPr>
                <p:cNvPr id="12"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solidFill>
                      <a:prstClr val="black"/>
                    </a:solidFill>
                  </a:endParaRPr>
                </a:p>
              </p:txBody>
            </p:sp>
          </p:grpSp>
          <p:sp>
            <p:nvSpPr>
              <p:cNvPr id="13" name="文本框 12"/>
              <p:cNvSpPr txBox="1"/>
              <p:nvPr/>
            </p:nvSpPr>
            <p:spPr>
              <a:xfrm>
                <a:off x="3187700" y="2847430"/>
                <a:ext cx="4021138" cy="1200329"/>
              </a:xfrm>
              <a:prstGeom prst="rect">
                <a:avLst/>
              </a:prstGeom>
              <a:noFill/>
            </p:spPr>
            <p:txBody>
              <a:bodyPr wrap="square" rtlCol="0">
                <a:spAutoFit/>
              </a:bodyPr>
              <a:lstStyle/>
              <a:p>
                <a:r>
                  <a:rPr lang="zh-CN" altLang="en-US" sz="7200" b="1" spc="300" dirty="0">
                    <a:solidFill>
                      <a:prstClr val="white"/>
                    </a:solidFill>
                    <a:latin typeface="微软雅黑" panose="020B0503020204020204" pitchFamily="34" charset="-122"/>
                    <a:ea typeface="微软雅黑" panose="020B0503020204020204" pitchFamily="34" charset="-122"/>
                  </a:rPr>
                  <a:t>研究工作</a:t>
                </a:r>
              </a:p>
            </p:txBody>
          </p:sp>
        </p:grpSp>
        <p:sp>
          <p:nvSpPr>
            <p:cNvPr id="15" name="矩形 14"/>
            <p:cNvSpPr/>
            <p:nvPr/>
          </p:nvSpPr>
          <p:spPr>
            <a:xfrm>
              <a:off x="4475163" y="3816912"/>
              <a:ext cx="3856037" cy="369332"/>
            </a:xfrm>
            <a:prstGeom prst="rect">
              <a:avLst/>
            </a:prstGeom>
          </p:spPr>
          <p:txBody>
            <a:bodyPr wrap="square">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Research</a:t>
              </a:r>
              <a:endParaRPr lang="zh-HK" altLang="en-US"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0196772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21" name="文本框 20"/>
          <p:cNvSpPr txBox="1"/>
          <p:nvPr/>
        </p:nvSpPr>
        <p:spPr>
          <a:xfrm>
            <a:off x="1259994" y="6016884"/>
            <a:ext cx="3912561" cy="646986"/>
          </a:xfrm>
          <a:prstGeom prst="roundRect">
            <a:avLst/>
          </a:prstGeom>
          <a:noFill/>
          <a:ln w="19050">
            <a:solidFill>
              <a:srgbClr val="A9D28E"/>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车辆</a:t>
            </a:r>
            <a:r>
              <a:rPr lang="zh-CN" altLang="en-US" sz="3200" smtClean="0">
                <a:solidFill>
                  <a:srgbClr val="203864"/>
                </a:solidFill>
                <a:latin typeface="华文新魏" panose="02010800040101010101" pitchFamily="2" charset="-122"/>
                <a:ea typeface="华文新魏" panose="02010800040101010101" pitchFamily="2" charset="-122"/>
              </a:rPr>
              <a:t>数据集字段描述</a:t>
            </a:r>
            <a:endParaRPr lang="zh-CN" altLang="en-US" sz="3200" dirty="0">
              <a:solidFill>
                <a:srgbClr val="203864"/>
              </a:solidFill>
              <a:latin typeface="华文新魏" panose="02010800040101010101" pitchFamily="2" charset="-122"/>
              <a:ea typeface="华文新魏" panose="02010800040101010101" pitchFamily="2"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269690647"/>
              </p:ext>
            </p:extLst>
          </p:nvPr>
        </p:nvGraphicFramePr>
        <p:xfrm>
          <a:off x="414728" y="703133"/>
          <a:ext cx="5681272" cy="4952292"/>
        </p:xfrm>
        <a:graphic>
          <a:graphicData uri="http://schemas.openxmlformats.org/drawingml/2006/table">
            <a:tbl>
              <a:tblPr firstRow="1" firstCol="1" bandRow="1">
                <a:tableStyleId>{5C22544A-7EE6-4342-B048-85BDC9FD1C3A}</a:tableStyleId>
              </a:tblPr>
              <a:tblGrid>
                <a:gridCol w="2763901"/>
                <a:gridCol w="1632857"/>
                <a:gridCol w="1284514"/>
              </a:tblGrid>
              <a:tr h="266740">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中文名称</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英文名称</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数据类型</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6740">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SUID</a:t>
                      </a:r>
                      <a:r>
                        <a:rPr lang="zh-CN" sz="1800" b="0" kern="1200" dirty="0">
                          <a:solidFill>
                            <a:schemeClr val="tx1"/>
                          </a:solidFill>
                          <a:latin typeface="Times New Roman" charset="0"/>
                          <a:ea typeface="Times New Roman" charset="0"/>
                          <a:cs typeface="Times New Roman" charset="0"/>
                        </a:rPr>
                        <a:t>唯一标识（报文类型）</a:t>
                      </a: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SUID</a:t>
                      </a:r>
                      <a:endParaRPr lang="zh-CN" sz="1800" b="0" kern="1200" dirty="0">
                        <a:solidFill>
                          <a:schemeClr val="tx1"/>
                        </a:solidFill>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r>
              <a:tr h="266740">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OEM</a:t>
                      </a:r>
                      <a:r>
                        <a:rPr lang="zh-CN" sz="1800" b="0" kern="1200" dirty="0">
                          <a:solidFill>
                            <a:schemeClr val="tx1"/>
                          </a:solidFill>
                          <a:latin typeface="Times New Roman" charset="0"/>
                          <a:ea typeface="Times New Roman" charset="0"/>
                          <a:cs typeface="Times New Roman" charset="0"/>
                        </a:rPr>
                        <a:t>识别码</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OEMCODE</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VARCHAR</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r>
              <a:tr h="288852">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终端手机</a:t>
                      </a:r>
                      <a:r>
                        <a:rPr lang="en-US" sz="1800" b="0" kern="1200" dirty="0">
                          <a:solidFill>
                            <a:schemeClr val="tx1"/>
                          </a:solidFill>
                          <a:latin typeface="Times New Roman" charset="0"/>
                          <a:ea typeface="Times New Roman" charset="0"/>
                          <a:cs typeface="Times New Roman" charset="0"/>
                        </a:rPr>
                        <a:t>SIM</a:t>
                      </a:r>
                      <a:r>
                        <a:rPr lang="zh-CN" sz="1800" b="0" kern="1200" dirty="0">
                          <a:solidFill>
                            <a:schemeClr val="tx1"/>
                          </a:solidFill>
                          <a:latin typeface="Times New Roman" charset="0"/>
                          <a:ea typeface="Times New Roman" charset="0"/>
                          <a:cs typeface="Times New Roman" charset="0"/>
                        </a:rPr>
                        <a:t>卡号</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COMMADDR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INTGETER</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接收报文目标</a:t>
                      </a:r>
                      <a:r>
                        <a:rPr lang="en-US" sz="1800" b="0" kern="1200" dirty="0">
                          <a:solidFill>
                            <a:schemeClr val="tx1"/>
                          </a:solidFill>
                          <a:latin typeface="Times New Roman" charset="0"/>
                          <a:ea typeface="Times New Roman" charset="0"/>
                          <a:cs typeface="Times New Roman" charset="0"/>
                        </a:rPr>
                        <a:t>ID</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DST</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VARCHAR</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r>
              <a:tr h="127462">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UTC</a:t>
                      </a:r>
                      <a:r>
                        <a:rPr lang="zh-CN" sz="1800" b="0" kern="1200" dirty="0">
                          <a:solidFill>
                            <a:schemeClr val="tx1"/>
                          </a:solidFill>
                          <a:latin typeface="Times New Roman" charset="0"/>
                          <a:ea typeface="Times New Roman" charset="0"/>
                          <a:cs typeface="Times New Roman" charset="0"/>
                        </a:rPr>
                        <a:t>时间</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UTC</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0">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报文的</a:t>
                      </a:r>
                      <a:r>
                        <a:rPr lang="zh-CN" sz="1800" b="0" kern="1200" dirty="0" smtClean="0">
                          <a:solidFill>
                            <a:schemeClr val="tx1"/>
                          </a:solidFill>
                          <a:latin typeface="Times New Roman" charset="0"/>
                          <a:ea typeface="Times New Roman" charset="0"/>
                          <a:cs typeface="Times New Roman" charset="0"/>
                        </a:rPr>
                        <a:t>长度</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APC</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INTGETER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105295">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纬度</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LAT</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0">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经度</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LON</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行驶角度</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HEAD</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行驶速度</a:t>
                      </a: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SPEED</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里程（米）</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DISTANCE</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533481">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定位描述（定位有效或定位无效）</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TFLAG</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空重车描述</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VFLAG</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6674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状态（目前尚未使用）</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OST</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noFill/>
                  </a:tcPr>
                </a:tc>
              </a:tr>
              <a:tr h="241904">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状态描述（车辆当前状态描述）</a:t>
                      </a:r>
                    </a:p>
                  </a:txBody>
                  <a:tcPr marL="68580" marR="68580" marT="0" marB="0" anchor="ctr">
                    <a:lnB w="28575"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OSTDESC</a:t>
                      </a:r>
                      <a:endParaRPr lang="zh-CN" sz="1800" b="0" kern="1200" dirty="0">
                        <a:solidFill>
                          <a:schemeClr val="tx1"/>
                        </a:solidFill>
                        <a:latin typeface="Times New Roman" charset="0"/>
                        <a:ea typeface="Times New Roman" charset="0"/>
                        <a:cs typeface="Times New Roman" charset="0"/>
                      </a:endParaRPr>
                    </a:p>
                  </a:txBody>
                  <a:tcPr marL="68580" marR="68580" marT="0" marB="0" anchor="ctr">
                    <a:lnB w="28575"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VARCHAR</a:t>
                      </a:r>
                      <a:endParaRPr lang="zh-CN" sz="1800" b="0" kern="1200" dirty="0">
                        <a:solidFill>
                          <a:schemeClr val="tx1"/>
                        </a:solidFill>
                        <a:latin typeface="Times New Roman" charset="0"/>
                        <a:ea typeface="Times New Roman" charset="0"/>
                        <a:cs typeface="Times New Roman" charset="0"/>
                      </a:endParaRPr>
                    </a:p>
                  </a:txBody>
                  <a:tcPr marL="68580" marR="68580" marT="0" marB="0" anchor="ctr">
                    <a:lnB w="28575" cap="flat" cmpd="sng" algn="ctr">
                      <a:solidFill>
                        <a:schemeClr val="tx1"/>
                      </a:solidFill>
                      <a:prstDash val="solid"/>
                      <a:round/>
                      <a:headEnd type="none" w="med" len="med"/>
                      <a:tailEnd type="none" w="med" len="med"/>
                    </a:lnB>
                    <a:noFill/>
                  </a:tcPr>
                </a:tc>
              </a:tr>
            </a:tbl>
          </a:graphicData>
        </a:graphic>
      </p:graphicFrame>
      <p:graphicFrame>
        <p:nvGraphicFramePr>
          <p:cNvPr id="4" name="表格 3"/>
          <p:cNvGraphicFramePr>
            <a:graphicFrameLocks noGrp="1"/>
          </p:cNvGraphicFramePr>
          <p:nvPr>
            <p:extLst>
              <p:ext uri="{D42A27DB-BD31-4B8C-83A1-F6EECF244321}">
                <p14:modId xmlns:p14="http://schemas.microsoft.com/office/powerpoint/2010/main" val="1947180684"/>
              </p:ext>
            </p:extLst>
          </p:nvPr>
        </p:nvGraphicFramePr>
        <p:xfrm>
          <a:off x="6732746" y="2880360"/>
          <a:ext cx="4847907" cy="1097280"/>
        </p:xfrm>
        <a:graphic>
          <a:graphicData uri="http://schemas.openxmlformats.org/drawingml/2006/table">
            <a:tbl>
              <a:tblPr firstRow="1" firstCol="1" bandRow="1">
                <a:tableStyleId>{5C22544A-7EE6-4342-B048-85BDC9FD1C3A}</a:tableStyleId>
              </a:tblPr>
              <a:tblGrid>
                <a:gridCol w="1533207"/>
                <a:gridCol w="1554480"/>
                <a:gridCol w="1074420"/>
                <a:gridCol w="685800"/>
              </a:tblGrid>
              <a:tr h="26289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统计信息</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有关字段</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统计结果</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单位</a:t>
                      </a:r>
                    </a:p>
                  </a:txBody>
                  <a:tcPr marL="68580" marR="68580" marT="0" marB="0" anchor="ct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289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车辆总数量</a:t>
                      </a: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COMMADDR</a:t>
                      </a:r>
                      <a:endParaRPr lang="zh-CN" sz="1800" b="0" kern="1200">
                        <a:solidFill>
                          <a:schemeClr val="tx1"/>
                        </a:solidFill>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33043</a:t>
                      </a:r>
                      <a:endParaRPr lang="zh-CN" sz="1800" b="0" kern="1200">
                        <a:solidFill>
                          <a:schemeClr val="tx1"/>
                        </a:solidFill>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辆</a:t>
                      </a:r>
                    </a:p>
                  </a:txBody>
                  <a:tcPr marL="68580" marR="68580" marT="0" marB="0" anchor="ctr">
                    <a:lnT w="12700" cap="flat" cmpd="sng" algn="ctr">
                      <a:solidFill>
                        <a:schemeClr val="tx1"/>
                      </a:solidFill>
                      <a:prstDash val="solid"/>
                      <a:round/>
                      <a:headEnd type="none" w="med" len="med"/>
                      <a:tailEnd type="none" w="med" len="med"/>
                    </a:lnT>
                    <a:noFill/>
                  </a:tcPr>
                </a:tc>
              </a:tr>
              <a:tr h="262890">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数据采集速率</a:t>
                      </a: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UTC</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1</a:t>
                      </a:r>
                      <a:endParaRPr lang="zh-CN" sz="1800" b="0" kern="1200">
                        <a:solidFill>
                          <a:schemeClr val="tx1"/>
                        </a:solidFill>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条</a:t>
                      </a:r>
                      <a:r>
                        <a:rPr lang="en-US" sz="1800" b="0" kern="1200">
                          <a:solidFill>
                            <a:schemeClr val="tx1"/>
                          </a:solidFill>
                          <a:latin typeface="Times New Roman" charset="0"/>
                          <a:ea typeface="Times New Roman" charset="0"/>
                          <a:cs typeface="Times New Roman" charset="0"/>
                        </a:rPr>
                        <a:t>/</a:t>
                      </a:r>
                      <a:r>
                        <a:rPr lang="zh-CN" sz="1800" b="0" kern="1200">
                          <a:solidFill>
                            <a:schemeClr val="tx1"/>
                          </a:solidFill>
                          <a:latin typeface="Times New Roman" charset="0"/>
                          <a:ea typeface="Times New Roman" charset="0"/>
                          <a:cs typeface="Times New Roman" charset="0"/>
                        </a:rPr>
                        <a:t>秒</a:t>
                      </a:r>
                    </a:p>
                  </a:txBody>
                  <a:tcPr marL="68580" marR="68580" marT="0" marB="0" anchor="ctr">
                    <a:noFill/>
                  </a:tcPr>
                </a:tc>
              </a:tr>
              <a:tr h="262890">
                <a:tc>
                  <a:txBody>
                    <a:bodyPr/>
                    <a:lstStyle/>
                    <a:p>
                      <a:pPr marL="0" algn="ctr" defTabSz="914400" rtl="0" eaLnBrk="1" latinLnBrk="0" hangingPunct="1">
                        <a:spcAft>
                          <a:spcPts val="0"/>
                        </a:spcAft>
                      </a:pPr>
                      <a:r>
                        <a:rPr lang="zh-CN" sz="1800" b="0" kern="1200">
                          <a:solidFill>
                            <a:schemeClr val="tx1"/>
                          </a:solidFill>
                          <a:latin typeface="Times New Roman" charset="0"/>
                          <a:ea typeface="Times New Roman" charset="0"/>
                          <a:cs typeface="Times New Roman" charset="0"/>
                        </a:rPr>
                        <a:t>定位有效</a:t>
                      </a:r>
                    </a:p>
                  </a:txBody>
                  <a:tcPr marL="68580" marR="68580" marT="0" marB="0" anchor="ctr">
                    <a:lnB w="28575"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en-US" sz="1800" b="0" kern="1200">
                          <a:solidFill>
                            <a:schemeClr val="tx1"/>
                          </a:solidFill>
                          <a:latin typeface="Times New Roman" charset="0"/>
                          <a:ea typeface="Times New Roman" charset="0"/>
                          <a:cs typeface="Times New Roman" charset="0"/>
                        </a:rPr>
                        <a:t>TFLAG</a:t>
                      </a:r>
                      <a:endParaRPr lang="zh-CN" sz="1800" b="0" kern="1200">
                        <a:solidFill>
                          <a:schemeClr val="tx1"/>
                        </a:solidFill>
                        <a:latin typeface="Times New Roman" charset="0"/>
                        <a:ea typeface="Times New Roman" charset="0"/>
                        <a:cs typeface="Times New Roman" charset="0"/>
                      </a:endParaRPr>
                    </a:p>
                  </a:txBody>
                  <a:tcPr marL="68580" marR="68580" marT="0" marB="0" anchor="ctr">
                    <a:lnB w="28575"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en-US" sz="1800" b="0" kern="1200" dirty="0">
                          <a:solidFill>
                            <a:schemeClr val="tx1"/>
                          </a:solidFill>
                          <a:latin typeface="Times New Roman" charset="0"/>
                          <a:ea typeface="Times New Roman" charset="0"/>
                          <a:cs typeface="Times New Roman" charset="0"/>
                        </a:rPr>
                        <a:t>2800000</a:t>
                      </a:r>
                      <a:endParaRPr lang="zh-CN" sz="1800" b="0" kern="1200" dirty="0">
                        <a:solidFill>
                          <a:schemeClr val="tx1"/>
                        </a:solidFill>
                        <a:latin typeface="Times New Roman" charset="0"/>
                        <a:ea typeface="Times New Roman" charset="0"/>
                        <a:cs typeface="Times New Roman" charset="0"/>
                      </a:endParaRPr>
                    </a:p>
                  </a:txBody>
                  <a:tcPr marL="68580" marR="68580" marT="0" marB="0" anchor="ctr">
                    <a:lnB w="28575"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1800" b="0" kern="1200" dirty="0">
                          <a:solidFill>
                            <a:schemeClr val="tx1"/>
                          </a:solidFill>
                          <a:latin typeface="Times New Roman" charset="0"/>
                          <a:ea typeface="Times New Roman" charset="0"/>
                          <a:cs typeface="Times New Roman" charset="0"/>
                        </a:rPr>
                        <a:t>条</a:t>
                      </a:r>
                      <a:r>
                        <a:rPr lang="en-US" sz="1800" b="0" kern="1200" dirty="0">
                          <a:solidFill>
                            <a:schemeClr val="tx1"/>
                          </a:solidFill>
                          <a:latin typeface="Times New Roman" charset="0"/>
                          <a:ea typeface="Times New Roman" charset="0"/>
                          <a:cs typeface="Times New Roman" charset="0"/>
                        </a:rPr>
                        <a:t>/</a:t>
                      </a:r>
                      <a:r>
                        <a:rPr lang="zh-CN" sz="1800" b="0" kern="1200" dirty="0">
                          <a:solidFill>
                            <a:schemeClr val="tx1"/>
                          </a:solidFill>
                          <a:latin typeface="Times New Roman" charset="0"/>
                          <a:ea typeface="Times New Roman" charset="0"/>
                          <a:cs typeface="Times New Roman" charset="0"/>
                        </a:rPr>
                        <a:t>天</a:t>
                      </a:r>
                    </a:p>
                  </a:txBody>
                  <a:tcPr marL="68580" marR="68580" marT="0" marB="0" anchor="ctr">
                    <a:lnB w="28575" cap="flat" cmpd="sng" algn="ctr">
                      <a:solidFill>
                        <a:schemeClr val="tx1"/>
                      </a:solidFill>
                      <a:prstDash val="solid"/>
                      <a:round/>
                      <a:headEnd type="none" w="med" len="med"/>
                      <a:tailEnd type="none" w="med" len="med"/>
                    </a:lnB>
                    <a:noFill/>
                  </a:tcPr>
                </a:tc>
              </a:tr>
            </a:tbl>
          </a:graphicData>
        </a:graphic>
      </p:graphicFrame>
      <p:sp>
        <p:nvSpPr>
          <p:cNvPr id="22" name="文本框 21"/>
          <p:cNvSpPr txBox="1"/>
          <p:nvPr/>
        </p:nvSpPr>
        <p:spPr>
          <a:xfrm>
            <a:off x="7626481" y="4164623"/>
            <a:ext cx="3498903" cy="646986"/>
          </a:xfrm>
          <a:prstGeom prst="roundRect">
            <a:avLst/>
          </a:prstGeom>
          <a:noFill/>
          <a:ln w="19050">
            <a:solidFill>
              <a:srgbClr val="FFD966"/>
            </a:solidFill>
          </a:ln>
        </p:spPr>
        <p:txBody>
          <a:bodyPr wrap="square" rtlCol="0" anchor="ctr">
            <a:spAutoFit/>
          </a:bodyPr>
          <a:lstStyle/>
          <a:p>
            <a:pPr algn="ctr"/>
            <a:r>
              <a:rPr lang="zh-CN" altLang="zh-CN" sz="3200" smtClean="0">
                <a:solidFill>
                  <a:srgbClr val="203864"/>
                </a:solidFill>
                <a:latin typeface="华文新魏" panose="02010800040101010101" pitchFamily="2" charset="-122"/>
                <a:ea typeface="华文新魏" panose="02010800040101010101" pitchFamily="2" charset="-122"/>
              </a:rPr>
              <a:t>车辆</a:t>
            </a:r>
            <a:r>
              <a:rPr lang="zh-CN" altLang="zh-CN" sz="3200" dirty="0">
                <a:solidFill>
                  <a:srgbClr val="203864"/>
                </a:solidFill>
                <a:latin typeface="华文新魏" panose="02010800040101010101" pitchFamily="2" charset="-122"/>
                <a:ea typeface="华文新魏" panose="02010800040101010101" pitchFamily="2" charset="-122"/>
              </a:rPr>
              <a:t>信息</a:t>
            </a:r>
            <a:r>
              <a:rPr lang="zh-CN" altLang="zh-CN" sz="3200">
                <a:solidFill>
                  <a:srgbClr val="203864"/>
                </a:solidFill>
                <a:latin typeface="华文新魏" panose="02010800040101010101" pitchFamily="2" charset="-122"/>
                <a:ea typeface="华文新魏" panose="02010800040101010101" pitchFamily="2" charset="-122"/>
              </a:rPr>
              <a:t>统计</a:t>
            </a:r>
            <a:r>
              <a:rPr lang="zh-CN" altLang="zh-CN" sz="3200" smtClean="0">
                <a:solidFill>
                  <a:srgbClr val="203864"/>
                </a:solidFill>
                <a:latin typeface="华文新魏" panose="02010800040101010101" pitchFamily="2" charset="-122"/>
                <a:ea typeface="华文新魏" panose="02010800040101010101" pitchFamily="2" charset="-122"/>
              </a:rPr>
              <a:t>结果</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23" name="圆角矩形 22"/>
          <p:cNvSpPr/>
          <p:nvPr/>
        </p:nvSpPr>
        <p:spPr>
          <a:xfrm>
            <a:off x="379443" y="1523999"/>
            <a:ext cx="5716557" cy="27709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p:cNvSpPr/>
          <p:nvPr/>
        </p:nvSpPr>
        <p:spPr>
          <a:xfrm>
            <a:off x="379438" y="2092030"/>
            <a:ext cx="5716557" cy="27709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p:cNvSpPr/>
          <p:nvPr/>
        </p:nvSpPr>
        <p:spPr>
          <a:xfrm>
            <a:off x="379435" y="2618501"/>
            <a:ext cx="5716557" cy="55419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95315842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left)">
                                      <p:cBhvr>
                                        <p:cTn id="18" dur="500"/>
                                        <p:tgtEl>
                                          <p:spTgt spid="22"/>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ChangeArrowheads="1"/>
          </p:cNvSpPr>
          <p:nvPr/>
        </p:nvSpPr>
        <p:spPr bwMode="auto">
          <a:xfrm>
            <a:off x="2645437" y="192017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文本框 43"/>
          <p:cNvSpPr txBox="1"/>
          <p:nvPr/>
        </p:nvSpPr>
        <p:spPr>
          <a:xfrm>
            <a:off x="3697147" y="5813825"/>
            <a:ext cx="4797706"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车辆数据集</a:t>
            </a:r>
            <a:r>
              <a:rPr lang="zh-CN" altLang="en-US" sz="3200" smtClean="0">
                <a:solidFill>
                  <a:srgbClr val="203864"/>
                </a:solidFill>
                <a:latin typeface="华文新魏" panose="02010800040101010101" pitchFamily="2" charset="-122"/>
                <a:ea typeface="华文新魏" panose="02010800040101010101" pitchFamily="2" charset="-122"/>
              </a:rPr>
              <a:t>处理整形过程</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7257" y="620991"/>
            <a:ext cx="7093343" cy="4958976"/>
          </a:xfrm>
          <a:prstGeom prst="rect">
            <a:avLst/>
          </a:prstGeom>
        </p:spPr>
      </p:pic>
    </p:spTree>
    <p:extLst>
      <p:ext uri="{BB962C8B-B14F-4D97-AF65-F5344CB8AC3E}">
        <p14:creationId xmlns:p14="http://schemas.microsoft.com/office/powerpoint/2010/main" val="1073523920"/>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left)">
                                      <p:cBhvr>
                                        <p:cTn id="10" dur="500"/>
                                        <p:tgtEl>
                                          <p:spTgt spid="44"/>
                                        </p:tgtEl>
                                      </p:cBhvr>
                                    </p:animEffect>
                                  </p:childTnLst>
                                </p:cTn>
                              </p:par>
                              <p:par>
                                <p:cTn id="11" presetID="22" presetClass="entr" presetSubtype="8"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21" name="文本框 20"/>
          <p:cNvSpPr txBox="1"/>
          <p:nvPr/>
        </p:nvSpPr>
        <p:spPr>
          <a:xfrm>
            <a:off x="4083950" y="5842714"/>
            <a:ext cx="4024100" cy="646986"/>
          </a:xfrm>
          <a:prstGeom prst="roundRect">
            <a:avLst/>
          </a:prstGeom>
          <a:noFill/>
          <a:ln w="19050">
            <a:solidFill>
              <a:srgbClr val="A9D28E"/>
            </a:solidFill>
          </a:ln>
        </p:spPr>
        <p:txBody>
          <a:bodyPr wrap="square" rtlCol="0" anchor="ctr">
            <a:spAutoFit/>
          </a:bodyPr>
          <a:lstStyle/>
          <a:p>
            <a:pPr algn="ctr"/>
            <a:r>
              <a:rPr lang="zh-CN" altLang="en-US" sz="3200" smtClean="0">
                <a:solidFill>
                  <a:srgbClr val="203864"/>
                </a:solidFill>
                <a:latin typeface="华文新魏" panose="02010800040101010101" pitchFamily="2" charset="-122"/>
                <a:ea typeface="华文新魏" panose="02010800040101010101" pitchFamily="2" charset="-122"/>
              </a:rPr>
              <a:t>车流量变化展示</a:t>
            </a:r>
            <a:endParaRPr lang="zh-CN" altLang="en-US" sz="3200" dirty="0">
              <a:solidFill>
                <a:srgbClr val="203864"/>
              </a:solidFill>
              <a:latin typeface="华文新魏" panose="02010800040101010101" pitchFamily="2" charset="-122"/>
              <a:ea typeface="华文新魏" panose="02010800040101010101" pitchFamily="2" charset="-122"/>
            </a:endParaRPr>
          </a:p>
        </p:txBody>
      </p:sp>
      <p:grpSp>
        <p:nvGrpSpPr>
          <p:cNvPr id="2" name="组 1"/>
          <p:cNvGrpSpPr/>
          <p:nvPr/>
        </p:nvGrpSpPr>
        <p:grpSpPr>
          <a:xfrm>
            <a:off x="235173" y="1499079"/>
            <a:ext cx="11629548" cy="3856695"/>
            <a:chOff x="235173" y="1499079"/>
            <a:chExt cx="11629548" cy="3856695"/>
          </a:xfrm>
        </p:grpSpPr>
        <p:pic>
          <p:nvPicPr>
            <p:cNvPr id="23" name="图片 22" descr="pic/五条道路(图3-4).png"/>
            <p:cNvPicPr/>
            <p:nvPr/>
          </p:nvPicPr>
          <p:blipFill rotWithShape="1">
            <a:blip r:embed="rId3" cstate="print">
              <a:extLst>
                <a:ext uri="{28A0092B-C50C-407E-A947-70E740481C1C}">
                  <a14:useLocalDpi xmlns:a14="http://schemas.microsoft.com/office/drawing/2010/main" val="0"/>
                </a:ext>
              </a:extLst>
            </a:blip>
            <a:srcRect b="2946"/>
            <a:stretch/>
          </p:blipFill>
          <p:spPr bwMode="auto">
            <a:xfrm>
              <a:off x="235173" y="1502230"/>
              <a:ext cx="5882795" cy="3853543"/>
            </a:xfrm>
            <a:prstGeom prst="rect">
              <a:avLst/>
            </a:prstGeom>
            <a:noFill/>
            <a:ln>
              <a:noFill/>
            </a:ln>
            <a:extLst>
              <a:ext uri="{53640926-AAD7-44D8-BBD7-CCE9431645EC}">
                <a14:shadowObscured xmlns:a14="http://schemas.microsoft.com/office/drawing/2010/main"/>
              </a:ext>
            </a:extLst>
          </p:spPr>
        </p:pic>
        <p:pic>
          <p:nvPicPr>
            <p:cNvPr id="24" name="图片 23" descr="pic/一条道路三天(图3-5).png"/>
            <p:cNvPicPr/>
            <p:nvPr/>
          </p:nvPicPr>
          <p:blipFill rotWithShape="1">
            <a:blip r:embed="rId4" cstate="print">
              <a:extLst>
                <a:ext uri="{28A0092B-C50C-407E-A947-70E740481C1C}">
                  <a14:useLocalDpi xmlns:a14="http://schemas.microsoft.com/office/drawing/2010/main" val="0"/>
                </a:ext>
              </a:extLst>
            </a:blip>
            <a:srcRect b="2837"/>
            <a:stretch/>
          </p:blipFill>
          <p:spPr bwMode="auto">
            <a:xfrm>
              <a:off x="6086729" y="1499079"/>
              <a:ext cx="5777992" cy="3856695"/>
            </a:xfrm>
            <a:prstGeom prst="rect">
              <a:avLst/>
            </a:prstGeom>
            <a:noFill/>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43468164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pic>
        <p:nvPicPr>
          <p:cNvPr id="67" name="图片 66" descr="../热力图-2.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3905" y="868071"/>
            <a:ext cx="3082891" cy="2156198"/>
          </a:xfrm>
          <a:prstGeom prst="rect">
            <a:avLst/>
          </a:prstGeom>
          <a:noFill/>
          <a:ln>
            <a:solidFill>
              <a:srgbClr val="203864"/>
            </a:solidFill>
          </a:ln>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6193" y="826931"/>
            <a:ext cx="2869594" cy="2272289"/>
          </a:xfrm>
          <a:prstGeom prst="rect">
            <a:avLst/>
          </a:prstGeom>
        </p:spPr>
      </p:pic>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6900" y="1044069"/>
            <a:ext cx="3186190" cy="1888626"/>
          </a:xfrm>
          <a:prstGeom prst="rect">
            <a:avLst/>
          </a:prstGeom>
        </p:spPr>
      </p:pic>
      <p:sp>
        <p:nvSpPr>
          <p:cNvPr id="76" name="右箭头 75"/>
          <p:cNvSpPr/>
          <p:nvPr/>
        </p:nvSpPr>
        <p:spPr>
          <a:xfrm>
            <a:off x="4967141" y="4771073"/>
            <a:ext cx="829056" cy="41148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5807770" y="7399584"/>
            <a:ext cx="2449710" cy="369332"/>
          </a:xfrm>
          <a:prstGeom prst="rect">
            <a:avLst/>
          </a:prstGeom>
        </p:spPr>
        <p:txBody>
          <a:bodyPr wrap="none">
            <a:spAutoFit/>
          </a:bodyPr>
          <a:lstStyle/>
          <a:p>
            <a:r>
              <a:rPr kumimoji="1" lang="en-US" altLang="zh-CN" dirty="0" smtClean="0">
                <a:solidFill>
                  <a:srgbClr val="FF0000"/>
                </a:solidFill>
              </a:rPr>
              <a:t>GCN</a:t>
            </a:r>
            <a:r>
              <a:rPr kumimoji="1" lang="zh-CN" altLang="en-US" dirty="0" smtClean="0">
                <a:solidFill>
                  <a:srgbClr val="FF0000"/>
                </a:solidFill>
              </a:rPr>
              <a:t>多被用在那里呢？</a:t>
            </a:r>
            <a:endParaRPr kumimoji="1" lang="en-US" altLang="zh-CN" dirty="0" smtClean="0">
              <a:solidFill>
                <a:srgbClr val="FF0000"/>
              </a:solidFill>
            </a:endParaRPr>
          </a:p>
        </p:txBody>
      </p:sp>
      <p:grpSp>
        <p:nvGrpSpPr>
          <p:cNvPr id="42" name="组 41"/>
          <p:cNvGrpSpPr/>
          <p:nvPr/>
        </p:nvGrpSpPr>
        <p:grpSpPr>
          <a:xfrm>
            <a:off x="2120201" y="3846641"/>
            <a:ext cx="1996187" cy="2557707"/>
            <a:chOff x="2120201" y="3846641"/>
            <a:chExt cx="1996187" cy="2557707"/>
          </a:xfrm>
        </p:grpSpPr>
        <p:pic>
          <p:nvPicPr>
            <p:cNvPr id="75" name="图片 7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20201" y="3846641"/>
              <a:ext cx="1996187" cy="1843669"/>
            </a:xfrm>
            <a:prstGeom prst="rect">
              <a:avLst/>
            </a:prstGeom>
          </p:spPr>
        </p:pic>
        <p:sp>
          <p:nvSpPr>
            <p:cNvPr id="46" name="圆角矩形 45"/>
            <p:cNvSpPr/>
            <p:nvPr/>
          </p:nvSpPr>
          <p:spPr>
            <a:xfrm>
              <a:off x="2488967" y="5757362"/>
              <a:ext cx="1208735" cy="646986"/>
            </a:xfrm>
            <a:prstGeom prst="roundRect">
              <a:avLst/>
            </a:prstGeom>
            <a:noFill/>
            <a:ln w="19050">
              <a:solidFill>
                <a:srgbClr val="BDD7EE"/>
              </a:solidFill>
            </a:ln>
          </p:spPr>
          <p:txBody>
            <a:bodyPr wrap="square" rtlCol="0" anchor="ctr">
              <a:spAutoFit/>
            </a:bodyPr>
            <a:lstStyle/>
            <a:p>
              <a:r>
                <a:rPr lang="en-US" altLang="zh-CN" sz="3200" dirty="0">
                  <a:solidFill>
                    <a:srgbClr val="203864"/>
                  </a:solidFill>
                  <a:latin typeface="华文新魏" panose="02010800040101010101" pitchFamily="2" charset="-122"/>
                  <a:ea typeface="华文新魏" panose="02010800040101010101" pitchFamily="2" charset="-122"/>
                </a:rPr>
                <a:t>CNN</a:t>
              </a:r>
              <a:endParaRPr lang="zh-HK" altLang="zh-HK" sz="3200" dirty="0">
                <a:solidFill>
                  <a:srgbClr val="203864"/>
                </a:solidFill>
                <a:latin typeface="华文新魏" panose="02010800040101010101" pitchFamily="2" charset="-122"/>
                <a:ea typeface="华文新魏" panose="02010800040101010101" pitchFamily="2" charset="-122"/>
              </a:endParaRPr>
            </a:p>
          </p:txBody>
        </p:sp>
      </p:grpSp>
      <p:grpSp>
        <p:nvGrpSpPr>
          <p:cNvPr id="43" name="组 42"/>
          <p:cNvGrpSpPr/>
          <p:nvPr/>
        </p:nvGrpSpPr>
        <p:grpSpPr>
          <a:xfrm>
            <a:off x="6752021" y="4148106"/>
            <a:ext cx="5105017" cy="2254317"/>
            <a:chOff x="6752021" y="4148106"/>
            <a:chExt cx="5105017" cy="2254317"/>
          </a:xfrm>
        </p:grpSpPr>
        <p:grpSp>
          <p:nvGrpSpPr>
            <p:cNvPr id="37" name="组 36"/>
            <p:cNvGrpSpPr/>
            <p:nvPr/>
          </p:nvGrpSpPr>
          <p:grpSpPr>
            <a:xfrm>
              <a:off x="6752021" y="4148106"/>
              <a:ext cx="5105017" cy="1263864"/>
              <a:chOff x="5964342" y="4525856"/>
              <a:chExt cx="5105017" cy="1263864"/>
            </a:xfrm>
          </p:grpSpPr>
          <p:pic>
            <p:nvPicPr>
              <p:cNvPr id="24" name="图片 2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44451" y="4547825"/>
                <a:ext cx="1524908" cy="1219926"/>
              </a:xfrm>
              <a:prstGeom prst="rect">
                <a:avLst/>
              </a:prstGeom>
            </p:spPr>
          </p:pic>
          <p:pic>
            <p:nvPicPr>
              <p:cNvPr id="25" name="图片 2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34650" y="4525856"/>
                <a:ext cx="1579831" cy="1263864"/>
              </a:xfrm>
              <a:prstGeom prst="rect">
                <a:avLst/>
              </a:prstGeom>
            </p:spPr>
          </p:pic>
          <p:pic>
            <p:nvPicPr>
              <p:cNvPr id="26" name="图片 2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64342" y="4546346"/>
                <a:ext cx="1523781" cy="1219024"/>
              </a:xfrm>
              <a:prstGeom prst="rect">
                <a:avLst/>
              </a:prstGeom>
            </p:spPr>
          </p:pic>
          <p:cxnSp>
            <p:nvCxnSpPr>
              <p:cNvPr id="27" name="直线箭头连接符 26"/>
              <p:cNvCxnSpPr>
                <a:stCxn id="26" idx="3"/>
                <a:endCxn id="25" idx="1"/>
              </p:cNvCxnSpPr>
              <p:nvPr/>
            </p:nvCxnSpPr>
            <p:spPr>
              <a:xfrm>
                <a:off x="7488123" y="5155858"/>
                <a:ext cx="246527" cy="19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直线箭头连接符 32"/>
              <p:cNvCxnSpPr>
                <a:stCxn id="25" idx="3"/>
                <a:endCxn id="24" idx="1"/>
              </p:cNvCxnSpPr>
              <p:nvPr/>
            </p:nvCxnSpPr>
            <p:spPr>
              <a:xfrm>
                <a:off x="9314481" y="5157788"/>
                <a:ext cx="22997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7" name="圆角矩形 46"/>
            <p:cNvSpPr/>
            <p:nvPr/>
          </p:nvSpPr>
          <p:spPr>
            <a:xfrm>
              <a:off x="8713505" y="5755437"/>
              <a:ext cx="1170635" cy="646986"/>
            </a:xfrm>
            <a:prstGeom prst="roundRect">
              <a:avLst/>
            </a:prstGeom>
            <a:noFill/>
            <a:ln w="19050">
              <a:solidFill>
                <a:srgbClr val="BDD7EE"/>
              </a:solidFill>
            </a:ln>
          </p:spPr>
          <p:txBody>
            <a:bodyPr wrap="square" rtlCol="0" anchor="ctr">
              <a:spAutoFit/>
            </a:bodyPr>
            <a:lstStyle/>
            <a:p>
              <a:pPr algn="ctr"/>
              <a:r>
                <a:rPr lang="en-US" altLang="zh-CN" sz="3200" smtClean="0">
                  <a:solidFill>
                    <a:srgbClr val="203864"/>
                  </a:solidFill>
                  <a:latin typeface="华文新魏" panose="02010800040101010101" pitchFamily="2" charset="-122"/>
                  <a:ea typeface="华文新魏" panose="02010800040101010101" pitchFamily="2" charset="-122"/>
                </a:rPr>
                <a:t>GCN</a:t>
              </a:r>
              <a:endParaRPr lang="zh-HK" altLang="zh-HK" sz="3200" dirty="0">
                <a:solidFill>
                  <a:srgbClr val="203864"/>
                </a:solidFill>
                <a:latin typeface="华文新魏" panose="02010800040101010101" pitchFamily="2" charset="-122"/>
                <a:ea typeface="华文新魏" panose="02010800040101010101" pitchFamily="2" charset="-122"/>
              </a:endParaRPr>
            </a:p>
          </p:txBody>
        </p:sp>
      </p:grpSp>
      <p:grpSp>
        <p:nvGrpSpPr>
          <p:cNvPr id="41" name="组 40"/>
          <p:cNvGrpSpPr/>
          <p:nvPr/>
        </p:nvGrpSpPr>
        <p:grpSpPr>
          <a:xfrm>
            <a:off x="1317869" y="3234130"/>
            <a:ext cx="9563491" cy="669846"/>
            <a:chOff x="1317869" y="3234130"/>
            <a:chExt cx="9563491" cy="669846"/>
          </a:xfrm>
        </p:grpSpPr>
        <p:sp>
          <p:nvSpPr>
            <p:cNvPr id="44" name="文本框 43"/>
            <p:cNvSpPr txBox="1"/>
            <p:nvPr/>
          </p:nvSpPr>
          <p:spPr>
            <a:xfrm>
              <a:off x="9395069" y="3234130"/>
              <a:ext cx="1486291" cy="646986"/>
            </a:xfrm>
            <a:prstGeom prst="roundRect">
              <a:avLst/>
            </a:prstGeom>
            <a:noFill/>
            <a:ln w="19050">
              <a:solidFill>
                <a:srgbClr val="FFD966"/>
              </a:solidFill>
            </a:ln>
          </p:spPr>
          <p:txBody>
            <a:bodyPr wrap="square" rtlCol="0" anchor="ctr">
              <a:spAutoFit/>
            </a:bodyPr>
            <a:lstStyle/>
            <a:p>
              <a:pPr algn="ctr"/>
              <a:r>
                <a:rPr lang="zh-CN" altLang="en-US" sz="3200" smtClean="0">
                  <a:solidFill>
                    <a:srgbClr val="203864"/>
                  </a:solidFill>
                  <a:latin typeface="华文新魏" panose="02010800040101010101" pitchFamily="2" charset="-122"/>
                  <a:ea typeface="华文新魏" panose="02010800040101010101" pitchFamily="2" charset="-122"/>
                </a:rPr>
                <a:t>拓扑图</a:t>
              </a:r>
              <a:endParaRPr lang="zh-CN" altLang="en-US" sz="3200" dirty="0">
                <a:solidFill>
                  <a:srgbClr val="203864"/>
                </a:solidFill>
                <a:latin typeface="华文新魏" panose="02010800040101010101" pitchFamily="2" charset="-122"/>
                <a:ea typeface="华文新魏" panose="02010800040101010101" pitchFamily="2" charset="-122"/>
              </a:endParaRPr>
            </a:p>
          </p:txBody>
        </p:sp>
        <p:cxnSp>
          <p:nvCxnSpPr>
            <p:cNvPr id="72" name="直线箭头连接符 71"/>
            <p:cNvCxnSpPr/>
            <p:nvPr/>
          </p:nvCxnSpPr>
          <p:spPr>
            <a:xfrm>
              <a:off x="3417505" y="3600088"/>
              <a:ext cx="5356990" cy="0"/>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sp>
          <p:nvSpPr>
            <p:cNvPr id="71" name="文本框 70"/>
            <p:cNvSpPr txBox="1"/>
            <p:nvPr/>
          </p:nvSpPr>
          <p:spPr>
            <a:xfrm>
              <a:off x="1317869" y="3256990"/>
              <a:ext cx="1105291"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图片</a:t>
              </a:r>
              <a:endParaRPr lang="zh-CN" altLang="en-US" sz="3200" dirty="0">
                <a:solidFill>
                  <a:srgbClr val="203864"/>
                </a:solidFill>
                <a:latin typeface="华文新魏" panose="02010800040101010101" pitchFamily="2" charset="-122"/>
                <a:ea typeface="华文新魏" panose="02010800040101010101" pitchFamily="2" charset="-122"/>
              </a:endParaRPr>
            </a:p>
          </p:txBody>
        </p:sp>
      </p:grpSp>
      <p:grpSp>
        <p:nvGrpSpPr>
          <p:cNvPr id="39" name="组 38"/>
          <p:cNvGrpSpPr/>
          <p:nvPr/>
        </p:nvGrpSpPr>
        <p:grpSpPr>
          <a:xfrm>
            <a:off x="3739710" y="1469038"/>
            <a:ext cx="829056" cy="691422"/>
            <a:chOff x="3739710" y="1469038"/>
            <a:chExt cx="829056" cy="691422"/>
          </a:xfrm>
        </p:grpSpPr>
        <p:sp>
          <p:nvSpPr>
            <p:cNvPr id="68" name="右箭头 67"/>
            <p:cNvSpPr/>
            <p:nvPr/>
          </p:nvSpPr>
          <p:spPr>
            <a:xfrm>
              <a:off x="3739710" y="1748980"/>
              <a:ext cx="829056" cy="41148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文本框 37"/>
            <p:cNvSpPr txBox="1"/>
            <p:nvPr/>
          </p:nvSpPr>
          <p:spPr>
            <a:xfrm>
              <a:off x="3757529" y="1469038"/>
              <a:ext cx="697627" cy="400110"/>
            </a:xfrm>
            <a:prstGeom prst="rect">
              <a:avLst/>
            </a:prstGeom>
            <a:noFill/>
          </p:spPr>
          <p:txBody>
            <a:bodyPr wrap="none" rtlCol="0">
              <a:spAutoFit/>
            </a:bodyPr>
            <a:lstStyle/>
            <a:p>
              <a:r>
                <a:rPr lang="zh-CN" altLang="en-US" sz="2000" dirty="0">
                  <a:solidFill>
                    <a:srgbClr val="203864"/>
                  </a:solidFill>
                  <a:latin typeface="华文新魏" panose="02010800040101010101" pitchFamily="2" charset="-122"/>
                  <a:ea typeface="华文新魏" panose="02010800040101010101" pitchFamily="2" charset="-122"/>
                </a:rPr>
                <a:t>简化</a:t>
              </a:r>
            </a:p>
          </p:txBody>
        </p:sp>
      </p:grpSp>
      <p:grpSp>
        <p:nvGrpSpPr>
          <p:cNvPr id="40" name="组 39"/>
          <p:cNvGrpSpPr/>
          <p:nvPr/>
        </p:nvGrpSpPr>
        <p:grpSpPr>
          <a:xfrm>
            <a:off x="7730827" y="1456546"/>
            <a:ext cx="829056" cy="703914"/>
            <a:chOff x="7730827" y="1456546"/>
            <a:chExt cx="829056" cy="703914"/>
          </a:xfrm>
        </p:grpSpPr>
        <p:sp>
          <p:nvSpPr>
            <p:cNvPr id="69" name="右箭头 68"/>
            <p:cNvSpPr/>
            <p:nvPr/>
          </p:nvSpPr>
          <p:spPr>
            <a:xfrm>
              <a:off x="7730827" y="1748980"/>
              <a:ext cx="829056" cy="41148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9" name="文本框 48"/>
            <p:cNvSpPr txBox="1"/>
            <p:nvPr/>
          </p:nvSpPr>
          <p:spPr>
            <a:xfrm>
              <a:off x="7756779" y="1456546"/>
              <a:ext cx="697627" cy="400110"/>
            </a:xfrm>
            <a:prstGeom prst="rect">
              <a:avLst/>
            </a:prstGeom>
            <a:noFill/>
          </p:spPr>
          <p:txBody>
            <a:bodyPr wrap="none" rtlCol="0">
              <a:spAutoFit/>
            </a:bodyPr>
            <a:lstStyle/>
            <a:p>
              <a:r>
                <a:rPr lang="zh-CN" altLang="en-US" sz="2000" dirty="0" smtClean="0">
                  <a:solidFill>
                    <a:srgbClr val="203864"/>
                  </a:solidFill>
                  <a:latin typeface="华文新魏" panose="02010800040101010101" pitchFamily="2" charset="-122"/>
                  <a:ea typeface="华文新魏" panose="02010800040101010101" pitchFamily="2" charset="-122"/>
                </a:rPr>
                <a:t>抽象</a:t>
              </a:r>
              <a:endParaRPr lang="zh-CN" altLang="en-US" sz="2000" dirty="0">
                <a:solidFill>
                  <a:srgbClr val="203864"/>
                </a:solidFill>
                <a:latin typeface="华文新魏" panose="02010800040101010101" pitchFamily="2" charset="-122"/>
                <a:ea typeface="华文新魏" panose="02010800040101010101" pitchFamily="2" charset="-122"/>
              </a:endParaRPr>
            </a:p>
          </p:txBody>
        </p:sp>
      </p:grpSp>
    </p:spTree>
    <p:extLst>
      <p:ext uri="{BB962C8B-B14F-4D97-AF65-F5344CB8AC3E}">
        <p14:creationId xmlns:p14="http://schemas.microsoft.com/office/powerpoint/2010/main" val="1075625977"/>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blinds(horizontal)">
                                      <p:cBhvr>
                                        <p:cTn id="7" dur="500"/>
                                        <p:tgtEl>
                                          <p:spTgt spid="6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childTnLst>
                                </p:cTn>
                              </p:par>
                              <p:par>
                                <p:cTn id="12" presetID="6" presetClass="entr" presetSubtype="16"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circle(in)">
                                      <p:cBhvr>
                                        <p:cTn id="14" dur="2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5" presetClass="entr" presetSubtype="1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checkerboard(across)">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left)">
                                      <p:cBhvr>
                                        <p:cTn id="26" dur="500"/>
                                        <p:tgtEl>
                                          <p:spTgt spid="41"/>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randombar(horizontal)">
                                      <p:cBhvr>
                                        <p:cTn id="31" dur="500"/>
                                        <p:tgtEl>
                                          <p:spTgt spid="42"/>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6"/>
                                        </p:tgtEl>
                                        <p:attrNameLst>
                                          <p:attrName>style.visibility</p:attrName>
                                        </p:attrNameLst>
                                      </p:cBhvr>
                                      <p:to>
                                        <p:strVal val="visible"/>
                                      </p:to>
                                    </p:set>
                                  </p:childTnLst>
                                </p:cTn>
                              </p:par>
                              <p:par>
                                <p:cTn id="36" presetID="9" presetClass="entr" presetSubtype="0" fill="hold" nodeType="withEffect">
                                  <p:stCondLst>
                                    <p:cond delay="0"/>
                                  </p:stCondLst>
                                  <p:childTnLst>
                                    <p:set>
                                      <p:cBhvr>
                                        <p:cTn id="37" dur="1" fill="hold">
                                          <p:stCondLst>
                                            <p:cond delay="0"/>
                                          </p:stCondLst>
                                        </p:cTn>
                                        <p:tgtEl>
                                          <p:spTgt spid="43"/>
                                        </p:tgtEl>
                                        <p:attrNameLst>
                                          <p:attrName>style.visibility</p:attrName>
                                        </p:attrNameLst>
                                      </p:cBhvr>
                                      <p:to>
                                        <p:strVal val="visible"/>
                                      </p:to>
                                    </p:set>
                                    <p:animEffect transition="in" filter="dissolve">
                                      <p:cBhvr>
                                        <p:cTn id="3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pSp>
        <p:nvGrpSpPr>
          <p:cNvPr id="77" name="组 76"/>
          <p:cNvGrpSpPr/>
          <p:nvPr/>
        </p:nvGrpSpPr>
        <p:grpSpPr>
          <a:xfrm>
            <a:off x="4994150" y="969408"/>
            <a:ext cx="5105017" cy="1945972"/>
            <a:chOff x="6752021" y="4148106"/>
            <a:chExt cx="5105017" cy="1945972"/>
          </a:xfrm>
        </p:grpSpPr>
        <p:grpSp>
          <p:nvGrpSpPr>
            <p:cNvPr id="78" name="组 77"/>
            <p:cNvGrpSpPr/>
            <p:nvPr/>
          </p:nvGrpSpPr>
          <p:grpSpPr>
            <a:xfrm>
              <a:off x="6752021" y="4148106"/>
              <a:ext cx="5105017" cy="1263864"/>
              <a:chOff x="5964342" y="4525856"/>
              <a:chExt cx="5105017" cy="1263864"/>
            </a:xfrm>
          </p:grpSpPr>
          <p:pic>
            <p:nvPicPr>
              <p:cNvPr id="80" name="图片 7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44451" y="4547825"/>
                <a:ext cx="1524908" cy="1219926"/>
              </a:xfrm>
              <a:prstGeom prst="rect">
                <a:avLst/>
              </a:prstGeom>
            </p:spPr>
          </p:pic>
          <p:pic>
            <p:nvPicPr>
              <p:cNvPr id="81" name="图片 8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4650" y="4525856"/>
                <a:ext cx="1579831" cy="1263864"/>
              </a:xfrm>
              <a:prstGeom prst="rect">
                <a:avLst/>
              </a:prstGeom>
            </p:spPr>
          </p:pic>
          <p:pic>
            <p:nvPicPr>
              <p:cNvPr id="82" name="图片 8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64342" y="4546346"/>
                <a:ext cx="1523781" cy="1219024"/>
              </a:xfrm>
              <a:prstGeom prst="rect">
                <a:avLst/>
              </a:prstGeom>
            </p:spPr>
          </p:pic>
          <p:cxnSp>
            <p:nvCxnSpPr>
              <p:cNvPr id="83" name="直线箭头连接符 82"/>
              <p:cNvCxnSpPr/>
              <p:nvPr/>
            </p:nvCxnSpPr>
            <p:spPr>
              <a:xfrm>
                <a:off x="7488123" y="5155858"/>
                <a:ext cx="246527" cy="19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4" name="直线箭头连接符 83"/>
              <p:cNvCxnSpPr/>
              <p:nvPr/>
            </p:nvCxnSpPr>
            <p:spPr>
              <a:xfrm>
                <a:off x="9314481" y="5157788"/>
                <a:ext cx="22997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79" name="圆角矩形 78"/>
            <p:cNvSpPr/>
            <p:nvPr/>
          </p:nvSpPr>
          <p:spPr>
            <a:xfrm>
              <a:off x="8745403" y="5447092"/>
              <a:ext cx="1170635" cy="646986"/>
            </a:xfrm>
            <a:prstGeom prst="roundRect">
              <a:avLst/>
            </a:prstGeom>
            <a:noFill/>
            <a:ln w="19050">
              <a:solidFill>
                <a:srgbClr val="BDD7EE"/>
              </a:solidFill>
            </a:ln>
          </p:spPr>
          <p:txBody>
            <a:bodyPr wrap="square" rtlCol="0" anchor="ctr">
              <a:spAutoFit/>
            </a:bodyPr>
            <a:lstStyle/>
            <a:p>
              <a:pPr algn="ctr"/>
              <a:r>
                <a:rPr lang="en-US" altLang="zh-CN" sz="3200" dirty="0" smtClean="0">
                  <a:solidFill>
                    <a:srgbClr val="203864"/>
                  </a:solidFill>
                  <a:latin typeface="华文新魏" panose="02010800040101010101" pitchFamily="2" charset="-122"/>
                  <a:ea typeface="华文新魏" panose="02010800040101010101" pitchFamily="2" charset="-122"/>
                </a:rPr>
                <a:t>GCN</a:t>
              </a:r>
              <a:endParaRPr lang="zh-HK" altLang="zh-HK" sz="3200" dirty="0">
                <a:solidFill>
                  <a:srgbClr val="203864"/>
                </a:solidFill>
                <a:latin typeface="华文新魏" panose="02010800040101010101" pitchFamily="2" charset="-122"/>
                <a:ea typeface="华文新魏" panose="02010800040101010101" pitchFamily="2" charset="-122"/>
              </a:endParaRPr>
            </a:p>
          </p:txBody>
        </p:sp>
      </p:grpSp>
      <p:grpSp>
        <p:nvGrpSpPr>
          <p:cNvPr id="89" name="组 88"/>
          <p:cNvGrpSpPr/>
          <p:nvPr/>
        </p:nvGrpSpPr>
        <p:grpSpPr>
          <a:xfrm>
            <a:off x="1323951" y="940651"/>
            <a:ext cx="3192065" cy="1435380"/>
            <a:chOff x="1254642" y="1052618"/>
            <a:chExt cx="3074273" cy="1435380"/>
          </a:xfrm>
        </p:grpSpPr>
        <p:grpSp>
          <p:nvGrpSpPr>
            <p:cNvPr id="88" name="组 87"/>
            <p:cNvGrpSpPr/>
            <p:nvPr/>
          </p:nvGrpSpPr>
          <p:grpSpPr>
            <a:xfrm>
              <a:off x="1254642" y="1052618"/>
              <a:ext cx="2646878" cy="1435380"/>
              <a:chOff x="1254642" y="1052618"/>
              <a:chExt cx="2646878" cy="1435380"/>
            </a:xfrm>
          </p:grpSpPr>
          <p:sp>
            <p:nvSpPr>
              <p:cNvPr id="85" name="文本框 84"/>
              <p:cNvSpPr txBox="1"/>
              <p:nvPr/>
            </p:nvSpPr>
            <p:spPr>
              <a:xfrm>
                <a:off x="1653917" y="1052618"/>
                <a:ext cx="1826141" cy="584775"/>
              </a:xfrm>
              <a:prstGeom prst="rect">
                <a:avLst/>
              </a:prstGeom>
              <a:noFill/>
            </p:spPr>
            <p:txBody>
              <a:bodyPr wrap="none" rtlCol="0">
                <a:spAutoFit/>
              </a:bodyPr>
              <a:lstStyle/>
              <a:p>
                <a:r>
                  <a:rPr lang="zh-CN" altLang="en-US" sz="3200" dirty="0">
                    <a:solidFill>
                      <a:srgbClr val="203864"/>
                    </a:solidFill>
                    <a:latin typeface="华文新魏" panose="02010800040101010101" pitchFamily="2" charset="-122"/>
                    <a:ea typeface="华文新魏" panose="02010800040101010101" pitchFamily="2" charset="-122"/>
                  </a:rPr>
                  <a:t>邻接矩阵</a:t>
                </a:r>
              </a:p>
            </p:txBody>
          </p:sp>
          <p:sp>
            <p:nvSpPr>
              <p:cNvPr id="86" name="文本框 85"/>
              <p:cNvSpPr txBox="1"/>
              <p:nvPr/>
            </p:nvSpPr>
            <p:spPr>
              <a:xfrm>
                <a:off x="1254642" y="1903223"/>
                <a:ext cx="2646878" cy="584775"/>
              </a:xfrm>
              <a:prstGeom prst="rect">
                <a:avLst/>
              </a:prstGeom>
              <a:noFill/>
            </p:spPr>
            <p:txBody>
              <a:bodyPr wrap="none" rtlCol="0">
                <a:spAutoFit/>
              </a:bodyPr>
              <a:lstStyle/>
              <a:p>
                <a:r>
                  <a:rPr lang="zh-CN" altLang="en-US" sz="3200" dirty="0">
                    <a:solidFill>
                      <a:srgbClr val="203864"/>
                    </a:solidFill>
                    <a:latin typeface="华文新魏" panose="02010800040101010101" pitchFamily="2" charset="-122"/>
                    <a:ea typeface="华文新魏" panose="02010800040101010101" pitchFamily="2" charset="-122"/>
                  </a:rPr>
                  <a:t>节点特征矩阵</a:t>
                </a:r>
              </a:p>
            </p:txBody>
          </p:sp>
        </p:grpSp>
        <p:sp>
          <p:nvSpPr>
            <p:cNvPr id="87" name="右大括号 86"/>
            <p:cNvSpPr/>
            <p:nvPr/>
          </p:nvSpPr>
          <p:spPr>
            <a:xfrm>
              <a:off x="4157837" y="1222745"/>
              <a:ext cx="171078" cy="1084521"/>
            </a:xfrm>
            <a:prstGeom prst="rightBrace">
              <a:avLst/>
            </a:prstGeom>
            <a:noFill/>
            <a:ln>
              <a:solidFill>
                <a:srgbClr val="20386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grpSp>
      <p:pic>
        <p:nvPicPr>
          <p:cNvPr id="90" name="图片 8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0688" y="3009574"/>
            <a:ext cx="2569720" cy="2034834"/>
          </a:xfrm>
          <a:prstGeom prst="rect">
            <a:avLst/>
          </a:prstGeom>
        </p:spPr>
      </p:pic>
      <p:sp>
        <p:nvSpPr>
          <p:cNvPr id="91" name="右箭头 90"/>
          <p:cNvSpPr/>
          <p:nvPr/>
        </p:nvSpPr>
        <p:spPr>
          <a:xfrm rot="5400000">
            <a:off x="2470605" y="1681329"/>
            <a:ext cx="338815" cy="2158155"/>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93" name="文本框 92"/>
          <p:cNvSpPr txBox="1"/>
          <p:nvPr/>
        </p:nvSpPr>
        <p:spPr>
          <a:xfrm>
            <a:off x="851836" y="5616000"/>
            <a:ext cx="3877985" cy="584775"/>
          </a:xfrm>
          <a:prstGeom prst="rect">
            <a:avLst/>
          </a:prstGeom>
          <a:noFill/>
        </p:spPr>
        <p:txBody>
          <a:bodyPr wrap="none" rtlCol="0">
            <a:spAutoFit/>
          </a:bodyPr>
          <a:lstStyle/>
          <a:p>
            <a:r>
              <a:rPr lang="zh-CN" altLang="en-US" sz="3200" dirty="0" smtClean="0">
                <a:solidFill>
                  <a:srgbClr val="203864"/>
                </a:solidFill>
                <a:latin typeface="华文新魏" panose="02010800040101010101" pitchFamily="2" charset="-122"/>
                <a:ea typeface="华文新魏" panose="02010800040101010101" pitchFamily="2" charset="-122"/>
              </a:rPr>
              <a:t>道路交叉点（路口）</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94" name="右箭头 93"/>
          <p:cNvSpPr/>
          <p:nvPr/>
        </p:nvSpPr>
        <p:spPr>
          <a:xfrm rot="5400000">
            <a:off x="2446140" y="4242318"/>
            <a:ext cx="338815" cy="2158155"/>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文本框 94"/>
          <p:cNvSpPr txBox="1"/>
          <p:nvPr/>
        </p:nvSpPr>
        <p:spPr>
          <a:xfrm>
            <a:off x="8638917" y="4404049"/>
            <a:ext cx="1826141" cy="584775"/>
          </a:xfrm>
          <a:prstGeom prst="rect">
            <a:avLst/>
          </a:prstGeom>
          <a:noFill/>
        </p:spPr>
        <p:txBody>
          <a:bodyPr wrap="none" rtlCol="0">
            <a:spAutoFit/>
          </a:bodyPr>
          <a:lstStyle/>
          <a:p>
            <a:r>
              <a:rPr lang="zh-CN" altLang="en-US" sz="3200" dirty="0">
                <a:solidFill>
                  <a:srgbClr val="203864"/>
                </a:solidFill>
                <a:latin typeface="华文新魏" panose="02010800040101010101" pitchFamily="2" charset="-122"/>
                <a:ea typeface="华文新魏" panose="02010800040101010101" pitchFamily="2" charset="-122"/>
              </a:rPr>
              <a:t>交通流量</a:t>
            </a:r>
          </a:p>
        </p:txBody>
      </p:sp>
      <p:sp>
        <p:nvSpPr>
          <p:cNvPr id="96" name="右箭头 95"/>
          <p:cNvSpPr/>
          <p:nvPr/>
        </p:nvSpPr>
        <p:spPr>
          <a:xfrm rot="5400000">
            <a:off x="9382580" y="4248118"/>
            <a:ext cx="338815" cy="2158155"/>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文本框 96"/>
          <p:cNvSpPr txBox="1"/>
          <p:nvPr/>
        </p:nvSpPr>
        <p:spPr>
          <a:xfrm>
            <a:off x="9049286" y="5616000"/>
            <a:ext cx="1005403" cy="584775"/>
          </a:xfrm>
          <a:prstGeom prst="rect">
            <a:avLst/>
          </a:prstGeom>
          <a:noFill/>
        </p:spPr>
        <p:txBody>
          <a:bodyPr wrap="none" rtlCol="0">
            <a:spAutoFit/>
          </a:bodyPr>
          <a:lstStyle/>
          <a:p>
            <a:r>
              <a:rPr lang="zh-CN" altLang="en-US" sz="3200" dirty="0" smtClean="0">
                <a:solidFill>
                  <a:srgbClr val="203864"/>
                </a:solidFill>
                <a:latin typeface="华文新魏" panose="02010800040101010101" pitchFamily="2" charset="-122"/>
                <a:ea typeface="华文新魏" panose="02010800040101010101" pitchFamily="2" charset="-122"/>
              </a:rPr>
              <a:t>道路</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99" name="矩形 98"/>
          <p:cNvSpPr/>
          <p:nvPr/>
        </p:nvSpPr>
        <p:spPr>
          <a:xfrm>
            <a:off x="5694068" y="5466711"/>
            <a:ext cx="803863" cy="923330"/>
          </a:xfrm>
          <a:prstGeom prst="rect">
            <a:avLst/>
          </a:prstGeom>
        </p:spPr>
        <p:txBody>
          <a:bodyPr wrap="square">
            <a:spAutoFit/>
          </a:bodyPr>
          <a:lstStyle/>
          <a:p>
            <a:r>
              <a:rPr lang="zh-CN" altLang="en-US" sz="5400" dirty="0">
                <a:solidFill>
                  <a:srgbClr val="203864"/>
                </a:solidFill>
                <a:latin typeface="华文新魏" panose="02010800040101010101" pitchFamily="2" charset="-122"/>
                <a:ea typeface="华文新魏" panose="02010800040101010101" pitchFamily="2" charset="-122"/>
              </a:rPr>
              <a:t>≠</a:t>
            </a:r>
          </a:p>
        </p:txBody>
      </p:sp>
      <p:sp>
        <p:nvSpPr>
          <p:cNvPr id="101" name="矩形 100"/>
          <p:cNvSpPr/>
          <p:nvPr/>
        </p:nvSpPr>
        <p:spPr>
          <a:xfrm>
            <a:off x="5862019" y="4424793"/>
            <a:ext cx="803863" cy="923330"/>
          </a:xfrm>
          <a:prstGeom prst="rect">
            <a:avLst/>
          </a:prstGeom>
        </p:spPr>
        <p:txBody>
          <a:bodyPr wrap="square">
            <a:spAutoFit/>
          </a:bodyPr>
          <a:lstStyle/>
          <a:p>
            <a:r>
              <a:rPr lang="zh-CN" altLang="en-US" sz="5400" dirty="0">
                <a:solidFill>
                  <a:srgbClr val="FF0000"/>
                </a:solidFill>
                <a:latin typeface="华文新魏" panose="02010800040101010101" pitchFamily="2" charset="-122"/>
                <a:ea typeface="华文新魏" panose="02010800040101010101" pitchFamily="2" charset="-122"/>
              </a:rPr>
              <a:t>？</a:t>
            </a:r>
          </a:p>
        </p:txBody>
      </p:sp>
    </p:spTree>
    <p:extLst>
      <p:ext uri="{BB962C8B-B14F-4D97-AF65-F5344CB8AC3E}">
        <p14:creationId xmlns:p14="http://schemas.microsoft.com/office/powerpoint/2010/main" val="331681035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2" fill="hold" nodeType="clickEffect">
                                  <p:stCondLst>
                                    <p:cond delay="0"/>
                                  </p:stCondLst>
                                  <p:childTnLst>
                                    <p:set>
                                      <p:cBhvr>
                                        <p:cTn id="10" dur="1" fill="hold">
                                          <p:stCondLst>
                                            <p:cond delay="0"/>
                                          </p:stCondLst>
                                        </p:cTn>
                                        <p:tgtEl>
                                          <p:spTgt spid="89"/>
                                        </p:tgtEl>
                                        <p:attrNameLst>
                                          <p:attrName>style.visibility</p:attrName>
                                        </p:attrNameLst>
                                      </p:cBhvr>
                                      <p:to>
                                        <p:strVal val="visible"/>
                                      </p:to>
                                    </p:set>
                                    <p:animEffect transition="in" filter="wipe(right)">
                                      <p:cBhvr>
                                        <p:cTn id="11" dur="500"/>
                                        <p:tgtEl>
                                          <p:spTgt spid="8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1"/>
                                        </p:tgtEl>
                                        <p:attrNameLst>
                                          <p:attrName>style.visibility</p:attrName>
                                        </p:attrNameLst>
                                      </p:cBhvr>
                                      <p:to>
                                        <p:strVal val="visible"/>
                                      </p:to>
                                    </p:set>
                                    <p:animEffect transition="in" filter="wipe(up)">
                                      <p:cBhvr>
                                        <p:cTn id="16" dur="500"/>
                                        <p:tgtEl>
                                          <p:spTgt spid="91"/>
                                        </p:tgtEl>
                                      </p:cBhvr>
                                    </p:animEffect>
                                  </p:childTnLst>
                                </p:cTn>
                              </p:par>
                            </p:childTnLst>
                          </p:cTn>
                        </p:par>
                        <p:par>
                          <p:cTn id="17" fill="hold">
                            <p:stCondLst>
                              <p:cond delay="500"/>
                            </p:stCondLst>
                            <p:childTnLst>
                              <p:par>
                                <p:cTn id="18" presetID="22" presetClass="entr" presetSubtype="1" fill="hold" nodeType="afterEffect">
                                  <p:stCondLst>
                                    <p:cond delay="0"/>
                                  </p:stCondLst>
                                  <p:childTnLst>
                                    <p:set>
                                      <p:cBhvr>
                                        <p:cTn id="19" dur="1" fill="hold">
                                          <p:stCondLst>
                                            <p:cond delay="0"/>
                                          </p:stCondLst>
                                        </p:cTn>
                                        <p:tgtEl>
                                          <p:spTgt spid="90"/>
                                        </p:tgtEl>
                                        <p:attrNameLst>
                                          <p:attrName>style.visibility</p:attrName>
                                        </p:attrNameLst>
                                      </p:cBhvr>
                                      <p:to>
                                        <p:strVal val="visible"/>
                                      </p:to>
                                    </p:set>
                                    <p:animEffect transition="in" filter="wipe(up)">
                                      <p:cBhvr>
                                        <p:cTn id="20" dur="500"/>
                                        <p:tgtEl>
                                          <p:spTgt spid="9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grpId="0" nodeType="click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wipe(up)">
                                      <p:cBhvr>
                                        <p:cTn id="25" dur="500"/>
                                        <p:tgtEl>
                                          <p:spTgt spid="94"/>
                                        </p:tgtEl>
                                      </p:cBhvr>
                                    </p:animEffect>
                                  </p:childTnLst>
                                </p:cTn>
                              </p:par>
                            </p:childTnLst>
                          </p:cTn>
                        </p:par>
                        <p:par>
                          <p:cTn id="26" fill="hold">
                            <p:stCondLst>
                              <p:cond delay="500"/>
                            </p:stCondLst>
                            <p:childTnLst>
                              <p:par>
                                <p:cTn id="27" presetID="1" presetClass="entr" presetSubtype="0" fill="hold" grpId="0" nodeType="afterEffect">
                                  <p:stCondLst>
                                    <p:cond delay="0"/>
                                  </p:stCondLst>
                                  <p:childTnLst>
                                    <p:set>
                                      <p:cBhvr>
                                        <p:cTn id="28" dur="1" fill="hold">
                                          <p:stCondLst>
                                            <p:cond delay="0"/>
                                          </p:stCondLst>
                                        </p:cTn>
                                        <p:tgtEl>
                                          <p:spTgt spid="9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96"/>
                                        </p:tgtEl>
                                        <p:attrNameLst>
                                          <p:attrName>style.visibility</p:attrName>
                                        </p:attrNameLst>
                                      </p:cBhvr>
                                      <p:to>
                                        <p:strVal val="visible"/>
                                      </p:to>
                                    </p:set>
                                    <p:animEffect transition="in" filter="wipe(up)">
                                      <p:cBhvr>
                                        <p:cTn id="37" dur="500"/>
                                        <p:tgtEl>
                                          <p:spTgt spid="96"/>
                                        </p:tgtEl>
                                      </p:cBhvr>
                                    </p:animEffect>
                                  </p:childTnLst>
                                </p:cTn>
                              </p:par>
                            </p:childTnLst>
                          </p:cTn>
                        </p:par>
                        <p:par>
                          <p:cTn id="38" fill="hold">
                            <p:stCondLst>
                              <p:cond delay="500"/>
                            </p:stCondLst>
                            <p:childTnLst>
                              <p:par>
                                <p:cTn id="39" presetID="1" presetClass="entr" presetSubtype="0" fill="hold" grpId="0" nodeType="afterEffect">
                                  <p:stCondLst>
                                    <p:cond delay="0"/>
                                  </p:stCondLst>
                                  <p:childTnLst>
                                    <p:set>
                                      <p:cBhvr>
                                        <p:cTn id="40" dur="1" fill="hold">
                                          <p:stCondLst>
                                            <p:cond delay="0"/>
                                          </p:stCondLst>
                                        </p:cTn>
                                        <p:tgtEl>
                                          <p:spTgt spid="9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99"/>
                                        </p:tgtEl>
                                        <p:attrNameLst>
                                          <p:attrName>style.visibility</p:attrName>
                                        </p:attrNameLst>
                                      </p:cBhvr>
                                      <p:to>
                                        <p:strVal val="visible"/>
                                      </p:to>
                                    </p:set>
                                    <p:anim calcmode="lin" valueType="num">
                                      <p:cBhvr additive="base">
                                        <p:cTn id="45" dur="500" fill="hold"/>
                                        <p:tgtEl>
                                          <p:spTgt spid="99"/>
                                        </p:tgtEl>
                                        <p:attrNameLst>
                                          <p:attrName>ppt_x</p:attrName>
                                        </p:attrNameLst>
                                      </p:cBhvr>
                                      <p:tavLst>
                                        <p:tav tm="0">
                                          <p:val>
                                            <p:strVal val="#ppt_x"/>
                                          </p:val>
                                        </p:tav>
                                        <p:tav tm="100000">
                                          <p:val>
                                            <p:strVal val="#ppt_x"/>
                                          </p:val>
                                        </p:tav>
                                      </p:tavLst>
                                    </p:anim>
                                    <p:anim calcmode="lin" valueType="num">
                                      <p:cBhvr additive="base">
                                        <p:cTn id="46" dur="500" fill="hold"/>
                                        <p:tgtEl>
                                          <p:spTgt spid="99"/>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3" grpId="0"/>
      <p:bldP spid="94" grpId="0" animBg="1"/>
      <p:bldP spid="95" grpId="0"/>
      <p:bldP spid="96" grpId="0" animBg="1"/>
      <p:bldP spid="97" grpId="0"/>
      <p:bldP spid="99" grpId="0"/>
      <p:bldP spid="10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a:spLocks noChangeArrowheads="1"/>
          </p:cNvSpPr>
          <p:nvPr/>
        </p:nvSpPr>
        <p:spPr bwMode="auto">
          <a:xfrm>
            <a:off x="2645437" y="192017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4" name="文本框 43"/>
          <p:cNvSpPr txBox="1"/>
          <p:nvPr/>
        </p:nvSpPr>
        <p:spPr>
          <a:xfrm>
            <a:off x="4729075" y="5825621"/>
            <a:ext cx="2721582" cy="646986"/>
          </a:xfrm>
          <a:prstGeom prst="roundRect">
            <a:avLst/>
          </a:prstGeom>
          <a:noFill/>
          <a:ln w="19050">
            <a:solidFill>
              <a:srgbClr val="FFD966"/>
            </a:solidFill>
          </a:ln>
        </p:spPr>
        <p:txBody>
          <a:bodyPr wrap="square" rtlCol="0" anchor="ctr">
            <a:spAutoFit/>
          </a:bodyPr>
          <a:lstStyle/>
          <a:p>
            <a:pPr algn="ctr"/>
            <a:r>
              <a:rPr lang="zh-CN" altLang="en-US" sz="3200" dirty="0">
                <a:solidFill>
                  <a:srgbClr val="203864"/>
                </a:solidFill>
                <a:latin typeface="华文新魏" panose="02010800040101010101" pitchFamily="2" charset="-122"/>
                <a:ea typeface="华文新魏" panose="02010800040101010101" pitchFamily="2" charset="-122"/>
              </a:rPr>
              <a:t>线图转换过程</a:t>
            </a: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6327" y="769613"/>
            <a:ext cx="8235204" cy="4932104"/>
          </a:xfrm>
          <a:prstGeom prst="rect">
            <a:avLst/>
          </a:prstGeom>
        </p:spPr>
      </p:pic>
    </p:spTree>
    <p:extLst>
      <p:ext uri="{BB962C8B-B14F-4D97-AF65-F5344CB8AC3E}">
        <p14:creationId xmlns:p14="http://schemas.microsoft.com/office/powerpoint/2010/main" val="746305896"/>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left)">
                                      <p:cBhvr>
                                        <p:cTn id="10" dur="500"/>
                                        <p:tgtEl>
                                          <p:spTgt spid="44"/>
                                        </p:tgtEl>
                                      </p:cBhvr>
                                    </p:animEffect>
                                  </p:childTnLst>
                                </p:cTn>
                              </p:par>
                              <p:par>
                                <p:cTn id="11" presetID="22" presetClass="entr" presetSubtype="8"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2879969" y="5823776"/>
            <a:ext cx="6432061"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基于深度学习的交通流量预测系统</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pSp>
        <p:nvGrpSpPr>
          <p:cNvPr id="4" name="组 3"/>
          <p:cNvGrpSpPr/>
          <p:nvPr/>
        </p:nvGrpSpPr>
        <p:grpSpPr>
          <a:xfrm>
            <a:off x="80664" y="767000"/>
            <a:ext cx="12350878" cy="4779362"/>
            <a:chOff x="165724" y="767000"/>
            <a:chExt cx="12350878" cy="4779362"/>
          </a:xfrm>
        </p:grpSpPr>
        <p:sp>
          <p:nvSpPr>
            <p:cNvPr id="3" name="Rectangle 2"/>
            <p:cNvSpPr>
              <a:spLocks noChangeArrowheads="1"/>
            </p:cNvSpPr>
            <p:nvPr/>
          </p:nvSpPr>
          <p:spPr bwMode="auto">
            <a:xfrm>
              <a:off x="2805573" y="2123145"/>
              <a:ext cx="1847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矩形 7"/>
            <p:cNvSpPr/>
            <p:nvPr/>
          </p:nvSpPr>
          <p:spPr>
            <a:xfrm>
              <a:off x="470968" y="1025926"/>
              <a:ext cx="4974473" cy="4334256"/>
            </a:xfrm>
            <a:prstGeom prst="rect">
              <a:avLst/>
            </a:prstGeom>
            <a:no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矩形 21"/>
            <p:cNvSpPr/>
            <p:nvPr/>
          </p:nvSpPr>
          <p:spPr>
            <a:xfrm>
              <a:off x="5652711" y="1032022"/>
              <a:ext cx="4602607" cy="4334256"/>
            </a:xfrm>
            <a:prstGeom prst="rect">
              <a:avLst/>
            </a:prstGeom>
            <a:no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9"/>
            <p:cNvSpPr txBox="1"/>
            <p:nvPr/>
          </p:nvSpPr>
          <p:spPr>
            <a:xfrm>
              <a:off x="489257" y="4957846"/>
              <a:ext cx="1723597" cy="400110"/>
            </a:xfrm>
            <a:prstGeom prst="rect">
              <a:avLst/>
            </a:prstGeom>
            <a:noFill/>
          </p:spPr>
          <p:txBody>
            <a:bodyPr wrap="none" rtlCol="0">
              <a:spAutoFit/>
            </a:bodyPr>
            <a:lstStyle/>
            <a:p>
              <a:r>
                <a:rPr kumimoji="1" lang="zh-CN" altLang="en-US" sz="2000" dirty="0" smtClean="0"/>
                <a:t>数据处理模块</a:t>
              </a:r>
              <a:endParaRPr kumimoji="1" lang="zh-CN" altLang="en-US" sz="2000" dirty="0"/>
            </a:p>
          </p:txBody>
        </p:sp>
        <p:sp>
          <p:nvSpPr>
            <p:cNvPr id="24" name="文本框 23"/>
            <p:cNvSpPr txBox="1"/>
            <p:nvPr/>
          </p:nvSpPr>
          <p:spPr>
            <a:xfrm>
              <a:off x="8539596" y="4963942"/>
              <a:ext cx="1723597" cy="400110"/>
            </a:xfrm>
            <a:prstGeom prst="rect">
              <a:avLst/>
            </a:prstGeom>
            <a:noFill/>
          </p:spPr>
          <p:txBody>
            <a:bodyPr wrap="none" rtlCol="0">
              <a:spAutoFit/>
            </a:bodyPr>
            <a:lstStyle/>
            <a:p>
              <a:r>
                <a:rPr kumimoji="1" lang="zh-CN" altLang="en-US" sz="2000" dirty="0" smtClean="0"/>
                <a:t>流量预测模块</a:t>
              </a:r>
              <a:endParaRPr kumimoji="1" lang="zh-CN" altLang="en-US" sz="2000" dirty="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724" y="767000"/>
              <a:ext cx="12350878" cy="4779362"/>
            </a:xfrm>
            <a:prstGeom prst="rect">
              <a:avLst/>
            </a:prstGeom>
          </p:spPr>
        </p:pic>
      </p:grpSp>
    </p:spTree>
    <p:extLst>
      <p:ext uri="{BB962C8B-B14F-4D97-AF65-F5344CB8AC3E}">
        <p14:creationId xmlns:p14="http://schemas.microsoft.com/office/powerpoint/2010/main" val="166732251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cxnSp>
        <p:nvCxnSpPr>
          <p:cNvPr id="31" name="直接连接符 30"/>
          <p:cNvCxnSpPr/>
          <p:nvPr/>
        </p:nvCxnSpPr>
        <p:spPr>
          <a:xfrm>
            <a:off x="15096767" y="1551268"/>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7591427" y="2127981"/>
            <a:ext cx="1795460"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选题背景</a:t>
            </a:r>
            <a:endParaRPr lang="zh-HK" altLang="en-US" dirty="0"/>
          </a:p>
        </p:txBody>
      </p:sp>
      <p:grpSp>
        <p:nvGrpSpPr>
          <p:cNvPr id="3" name="组合 2"/>
          <p:cNvGrpSpPr/>
          <p:nvPr/>
        </p:nvGrpSpPr>
        <p:grpSpPr>
          <a:xfrm>
            <a:off x="7591430" y="2838483"/>
            <a:ext cx="1818060" cy="1944224"/>
            <a:chOff x="7591430" y="2838483"/>
            <a:chExt cx="1818060" cy="1944224"/>
          </a:xfrm>
        </p:grpSpPr>
        <p:sp>
          <p:nvSpPr>
            <p:cNvPr id="23" name="文本框 22"/>
            <p:cNvSpPr txBox="1"/>
            <p:nvPr/>
          </p:nvSpPr>
          <p:spPr>
            <a:xfrm>
              <a:off x="7591430" y="2838483"/>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论文结构</a:t>
              </a:r>
              <a:endParaRPr lang="zh-HK" altLang="en-US" dirty="0"/>
            </a:p>
          </p:txBody>
        </p:sp>
        <p:sp>
          <p:nvSpPr>
            <p:cNvPr id="24" name="文本框 23"/>
            <p:cNvSpPr txBox="1"/>
            <p:nvPr/>
          </p:nvSpPr>
          <p:spPr>
            <a:xfrm>
              <a:off x="7591430" y="3548985"/>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研究工作</a:t>
              </a:r>
              <a:endParaRPr lang="zh-HK" altLang="en-US" dirty="0"/>
            </a:p>
          </p:txBody>
        </p:sp>
        <p:sp>
          <p:nvSpPr>
            <p:cNvPr id="25" name="文本框 24"/>
            <p:cNvSpPr txBox="1"/>
            <p:nvPr/>
          </p:nvSpPr>
          <p:spPr>
            <a:xfrm>
              <a:off x="7614029" y="4259487"/>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研究结论</a:t>
              </a:r>
              <a:endParaRPr lang="zh-HK" altLang="en-US" dirty="0"/>
            </a:p>
          </p:txBody>
        </p:sp>
      </p:grpSp>
      <p:grpSp>
        <p:nvGrpSpPr>
          <p:cNvPr id="2" name="组合 1"/>
          <p:cNvGrpSpPr/>
          <p:nvPr/>
        </p:nvGrpSpPr>
        <p:grpSpPr>
          <a:xfrm>
            <a:off x="2805116" y="1735931"/>
            <a:ext cx="3721891" cy="3386138"/>
            <a:chOff x="2805116" y="1735931"/>
            <a:chExt cx="3721891" cy="3386138"/>
          </a:xfrm>
        </p:grpSpPr>
        <p:cxnSp>
          <p:nvCxnSpPr>
            <p:cNvPr id="4" name="直接连接符 3"/>
            <p:cNvCxnSpPr/>
            <p:nvPr/>
          </p:nvCxnSpPr>
          <p:spPr>
            <a:xfrm>
              <a:off x="6527007" y="1735931"/>
              <a:ext cx="0" cy="3386138"/>
            </a:xfrm>
            <a:prstGeom prst="line">
              <a:avLst/>
            </a:prstGeom>
            <a:ln>
              <a:solidFill>
                <a:srgbClr val="0174AB"/>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159923" y="2197037"/>
              <a:ext cx="1947861" cy="1940715"/>
              <a:chOff x="1709739" y="2636837"/>
              <a:chExt cx="1590160" cy="1584326"/>
            </a:xfrm>
            <a:effectLst/>
          </p:grpSpPr>
          <p:sp>
            <p:nvSpPr>
              <p:cNvPr id="9" name="Freeform 6"/>
              <p:cNvSpPr>
                <a:spLocks/>
              </p:cNvSpPr>
              <p:nvPr/>
            </p:nvSpPr>
            <p:spPr bwMode="auto">
              <a:xfrm>
                <a:off x="1709739" y="2636837"/>
                <a:ext cx="1468102" cy="1467129"/>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1"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2"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3"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4"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5"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6"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7"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grpSp>
        <p:sp>
          <p:nvSpPr>
            <p:cNvPr id="35" name="文本框 34"/>
            <p:cNvSpPr txBox="1"/>
            <p:nvPr/>
          </p:nvSpPr>
          <p:spPr>
            <a:xfrm>
              <a:off x="2805116" y="4137747"/>
              <a:ext cx="2657475" cy="523220"/>
            </a:xfrm>
            <a:prstGeom prst="rect">
              <a:avLst/>
            </a:prstGeom>
            <a:noFill/>
          </p:spPr>
          <p:txBody>
            <a:bodyPr wrap="square" rtlCol="0">
              <a:spAutoFit/>
            </a:bodyPr>
            <a:lstStyle/>
            <a:p>
              <a:pPr algn="ctr"/>
              <a:r>
                <a:rPr lang="en-US" altLang="zh-CN" sz="2800" b="1" spc="300" dirty="0" smtClean="0">
                  <a:solidFill>
                    <a:srgbClr val="203864"/>
                  </a:solidFill>
                  <a:latin typeface="微软雅黑" panose="020B0503020204020204" pitchFamily="34" charset="-122"/>
                  <a:ea typeface="微软雅黑" panose="020B0503020204020204" pitchFamily="34" charset="-122"/>
                </a:rPr>
                <a:t>CONTENT</a:t>
              </a:r>
              <a:endParaRPr lang="zh-HK" altLang="en-US" sz="2800" b="1" spc="300" dirty="0">
                <a:solidFill>
                  <a:srgbClr val="20386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95829150"/>
      </p:ext>
    </p:extLst>
  </p:cSld>
  <p:clrMapOvr>
    <a:masterClrMapping/>
  </p:clrMapOvr>
  <p:transition>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931846" y="5823696"/>
            <a:ext cx="3521800"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空间特征提取</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35" name="文本框 34"/>
          <p:cNvSpPr txBox="1"/>
          <p:nvPr/>
        </p:nvSpPr>
        <p:spPr>
          <a:xfrm>
            <a:off x="7149144" y="5842357"/>
            <a:ext cx="3916962" cy="646986"/>
          </a:xfrm>
          <a:prstGeom prst="roundRect">
            <a:avLst/>
          </a:prstGeom>
          <a:noFill/>
          <a:ln w="19050">
            <a:solidFill>
              <a:srgbClr val="FFD966"/>
            </a:solidFill>
          </a:ln>
        </p:spPr>
        <p:txBody>
          <a:bodyPr wrap="square" rtlCol="0" anchor="ctr">
            <a:spAutoFit/>
          </a:bodyPr>
          <a:lstStyle/>
          <a:p>
            <a:pPr algn="ctr"/>
            <a:r>
              <a:rPr lang="zh-CN" altLang="en-US" sz="3200" smtClean="0">
                <a:solidFill>
                  <a:srgbClr val="203864"/>
                </a:solidFill>
                <a:latin typeface="华文新魏" panose="02010800040101010101" pitchFamily="2" charset="-122"/>
                <a:ea typeface="华文新魏" panose="02010800040101010101" pitchFamily="2" charset="-122"/>
              </a:rPr>
              <a:t>时间特征提取及预测</a:t>
            </a:r>
            <a:endParaRPr lang="zh-CN" altLang="en-US" sz="3200" dirty="0">
              <a:solidFill>
                <a:srgbClr val="203864"/>
              </a:solidFill>
              <a:latin typeface="华文新魏" panose="02010800040101010101" pitchFamily="2" charset="-122"/>
              <a:ea typeface="华文新魏" panose="02010800040101010101" pitchFamily="2" charset="-122"/>
            </a:endParaRPr>
          </a:p>
        </p:txBody>
      </p:sp>
      <p:grpSp>
        <p:nvGrpSpPr>
          <p:cNvPr id="46" name="组 45"/>
          <p:cNvGrpSpPr/>
          <p:nvPr/>
        </p:nvGrpSpPr>
        <p:grpSpPr>
          <a:xfrm>
            <a:off x="255925" y="849758"/>
            <a:ext cx="5356231" cy="4570390"/>
            <a:chOff x="255925" y="849758"/>
            <a:chExt cx="5356231" cy="4570390"/>
          </a:xfrm>
        </p:grpSpPr>
        <p:sp>
          <p:nvSpPr>
            <p:cNvPr id="3" name="Rectangle 2"/>
            <p:cNvSpPr>
              <a:spLocks noChangeArrowheads="1"/>
            </p:cNvSpPr>
            <p:nvPr/>
          </p:nvSpPr>
          <p:spPr bwMode="auto">
            <a:xfrm>
              <a:off x="1916580" y="1830423"/>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solidFill>
                  <a:srgbClr val="203864"/>
                </a:solidFill>
              </a:endParaRPr>
            </a:p>
          </p:txBody>
        </p:sp>
        <p:cxnSp>
          <p:nvCxnSpPr>
            <p:cNvPr id="21" name="直线箭头连接符 20"/>
            <p:cNvCxnSpPr/>
            <p:nvPr/>
          </p:nvCxnSpPr>
          <p:spPr>
            <a:xfrm>
              <a:off x="2036897" y="3521118"/>
              <a:ext cx="3526" cy="7606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双中括号 21"/>
            <p:cNvSpPr/>
            <p:nvPr/>
          </p:nvSpPr>
          <p:spPr>
            <a:xfrm>
              <a:off x="626738" y="1337570"/>
              <a:ext cx="1299540" cy="1207806"/>
            </a:xfrm>
            <a:prstGeom prst="bracketPair">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dirty="0">
                <a:solidFill>
                  <a:srgbClr val="203864"/>
                </a:solidFill>
              </a:endParaRPr>
            </a:p>
          </p:txBody>
        </p:sp>
        <p:sp>
          <p:nvSpPr>
            <p:cNvPr id="23" name="双中括号 22"/>
            <p:cNvSpPr/>
            <p:nvPr/>
          </p:nvSpPr>
          <p:spPr>
            <a:xfrm>
              <a:off x="626737" y="3314979"/>
              <a:ext cx="1299540" cy="1207806"/>
            </a:xfrm>
            <a:prstGeom prst="bracketPair">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solidFill>
                  <a:srgbClr val="203864"/>
                </a:solidFill>
              </a:endParaRPr>
            </a:p>
          </p:txBody>
        </p:sp>
        <p:sp>
          <p:nvSpPr>
            <p:cNvPr id="24" name="文本框 23"/>
            <p:cNvSpPr txBox="1"/>
            <p:nvPr/>
          </p:nvSpPr>
          <p:spPr>
            <a:xfrm>
              <a:off x="277190" y="4662181"/>
              <a:ext cx="2031325" cy="461665"/>
            </a:xfrm>
            <a:prstGeom prst="rect">
              <a:avLst/>
            </a:prstGeom>
            <a:noFill/>
          </p:spPr>
          <p:txBody>
            <a:bodyPr wrap="none" rtlCol="0">
              <a:spAutoFit/>
            </a:bodyPr>
            <a:lstStyle/>
            <a:p>
              <a:r>
                <a:rPr kumimoji="1" lang="zh-CN" altLang="en-US" sz="2400" dirty="0" smtClean="0">
                  <a:solidFill>
                    <a:srgbClr val="203864"/>
                  </a:solidFill>
                  <a:latin typeface="STXinwei" charset="-122"/>
                  <a:ea typeface="STXinwei" charset="-122"/>
                  <a:cs typeface="STXinwei" charset="-122"/>
                </a:rPr>
                <a:t>节点特征矩阵</a:t>
              </a:r>
              <a:endParaRPr kumimoji="1" lang="zh-CN" altLang="en-US" sz="2400" dirty="0">
                <a:solidFill>
                  <a:srgbClr val="203864"/>
                </a:solidFill>
                <a:latin typeface="STXinwei" charset="-122"/>
                <a:ea typeface="STXinwei" charset="-122"/>
                <a:cs typeface="STXinwei" charset="-122"/>
              </a:endParaRPr>
            </a:p>
          </p:txBody>
        </p:sp>
        <p:sp>
          <p:nvSpPr>
            <p:cNvPr id="25" name="文本框 24"/>
            <p:cNvSpPr txBox="1"/>
            <p:nvPr/>
          </p:nvSpPr>
          <p:spPr>
            <a:xfrm>
              <a:off x="255925" y="849758"/>
              <a:ext cx="2031325" cy="461665"/>
            </a:xfrm>
            <a:prstGeom prst="rect">
              <a:avLst/>
            </a:prstGeom>
            <a:noFill/>
          </p:spPr>
          <p:txBody>
            <a:bodyPr wrap="none" rtlCol="0">
              <a:spAutoFit/>
            </a:bodyPr>
            <a:lstStyle/>
            <a:p>
              <a:r>
                <a:rPr kumimoji="1" lang="zh-CN" altLang="en-US" sz="2400" dirty="0" smtClean="0">
                  <a:solidFill>
                    <a:srgbClr val="203864"/>
                  </a:solidFill>
                  <a:latin typeface="STXinwei" charset="-122"/>
                  <a:ea typeface="STXinwei" charset="-122"/>
                  <a:cs typeface="STXinwei" charset="-122"/>
                </a:rPr>
                <a:t>道路邻接矩阵</a:t>
              </a:r>
              <a:endParaRPr kumimoji="1" lang="zh-CN" altLang="en-US" sz="2400" dirty="0">
                <a:solidFill>
                  <a:srgbClr val="203864"/>
                </a:solidFill>
                <a:latin typeface="STXinwei" charset="-122"/>
                <a:ea typeface="STXinwei" charset="-122"/>
                <a:cs typeface="STXinwei" charset="-122"/>
              </a:endParaRPr>
            </a:p>
          </p:txBody>
        </p:sp>
        <p:sp>
          <p:nvSpPr>
            <p:cNvPr id="26" name="文本框 25"/>
            <p:cNvSpPr txBox="1"/>
            <p:nvPr/>
          </p:nvSpPr>
          <p:spPr>
            <a:xfrm>
              <a:off x="1001520" y="1823652"/>
              <a:ext cx="577402" cy="369332"/>
            </a:xfrm>
            <a:prstGeom prst="rect">
              <a:avLst/>
            </a:prstGeom>
            <a:noFill/>
          </p:spPr>
          <p:txBody>
            <a:bodyPr wrap="none" rtlCol="0">
              <a:spAutoFit/>
            </a:bodyPr>
            <a:lstStyle/>
            <a:p>
              <a:r>
                <a:rPr kumimoji="1" lang="en-US" altLang="zh-CN" dirty="0" smtClean="0">
                  <a:solidFill>
                    <a:srgbClr val="203864"/>
                  </a:solidFill>
                </a:rPr>
                <a:t>1…0</a:t>
              </a:r>
              <a:endParaRPr kumimoji="1" lang="zh-CN" altLang="en-US" dirty="0">
                <a:solidFill>
                  <a:srgbClr val="203864"/>
                </a:solidFill>
              </a:endParaRPr>
            </a:p>
          </p:txBody>
        </p:sp>
        <p:sp>
          <p:nvSpPr>
            <p:cNvPr id="27" name="文本框 26"/>
            <p:cNvSpPr txBox="1"/>
            <p:nvPr/>
          </p:nvSpPr>
          <p:spPr>
            <a:xfrm>
              <a:off x="2104682" y="3586489"/>
              <a:ext cx="261610" cy="369332"/>
            </a:xfrm>
            <a:prstGeom prst="rect">
              <a:avLst/>
            </a:prstGeom>
            <a:noFill/>
          </p:spPr>
          <p:txBody>
            <a:bodyPr wrap="none" rtlCol="0">
              <a:spAutoFit/>
            </a:bodyPr>
            <a:lstStyle/>
            <a:p>
              <a:r>
                <a:rPr kumimoji="1" lang="en-US" altLang="zh-CN" dirty="0" smtClean="0">
                  <a:solidFill>
                    <a:srgbClr val="203864"/>
                  </a:solidFill>
                </a:rPr>
                <a:t>t</a:t>
              </a:r>
              <a:endParaRPr kumimoji="1" lang="zh-CN" altLang="en-US" dirty="0">
                <a:solidFill>
                  <a:srgbClr val="203864"/>
                </a:solidFill>
              </a:endParaRPr>
            </a:p>
          </p:txBody>
        </p:sp>
        <p:sp>
          <p:nvSpPr>
            <p:cNvPr id="28" name="文本框 27"/>
            <p:cNvSpPr txBox="1"/>
            <p:nvPr/>
          </p:nvSpPr>
          <p:spPr>
            <a:xfrm>
              <a:off x="255925" y="2797214"/>
              <a:ext cx="2031325" cy="461665"/>
            </a:xfrm>
            <a:prstGeom prst="rect">
              <a:avLst/>
            </a:prstGeom>
            <a:noFill/>
          </p:spPr>
          <p:txBody>
            <a:bodyPr wrap="none" rtlCol="0">
              <a:spAutoFit/>
            </a:bodyPr>
            <a:lstStyle/>
            <a:p>
              <a:r>
                <a:rPr kumimoji="1" lang="zh-CN" altLang="en-US" sz="2400" dirty="0" smtClean="0">
                  <a:solidFill>
                    <a:srgbClr val="203864"/>
                  </a:solidFill>
                  <a:latin typeface="STXinwei" charset="-122"/>
                  <a:ea typeface="STXinwei" charset="-122"/>
                  <a:cs typeface="STXinwei" charset="-122"/>
                </a:rPr>
                <a:t>节点特征信息</a:t>
              </a:r>
              <a:endParaRPr kumimoji="1" lang="zh-CN" altLang="en-US" sz="2400" dirty="0">
                <a:solidFill>
                  <a:srgbClr val="203864"/>
                </a:solidFill>
                <a:latin typeface="STXinwei" charset="-122"/>
                <a:ea typeface="STXinwei" charset="-122"/>
                <a:cs typeface="STXinwei" charset="-122"/>
              </a:endParaRPr>
            </a:p>
          </p:txBody>
        </p:sp>
        <p:sp>
          <p:nvSpPr>
            <p:cNvPr id="29" name="圆角矩形 28"/>
            <p:cNvSpPr/>
            <p:nvPr/>
          </p:nvSpPr>
          <p:spPr>
            <a:xfrm>
              <a:off x="3244973" y="1252134"/>
              <a:ext cx="1217744" cy="330081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dirty="0">
                <a:solidFill>
                  <a:srgbClr val="203864"/>
                </a:solidFill>
                <a:latin typeface="SimSun" charset="-122"/>
                <a:ea typeface="SimSun" charset="-122"/>
                <a:cs typeface="SimSun" charset="-122"/>
              </a:endParaRPr>
            </a:p>
          </p:txBody>
        </p:sp>
        <p:cxnSp>
          <p:nvCxnSpPr>
            <p:cNvPr id="30" name="肘形连接符 29"/>
            <p:cNvCxnSpPr/>
            <p:nvPr/>
          </p:nvCxnSpPr>
          <p:spPr>
            <a:xfrm flipV="1">
              <a:off x="2237201" y="2893163"/>
              <a:ext cx="1017656" cy="101260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1" name="肘形连接符 30"/>
            <p:cNvCxnSpPr>
              <a:endCxn id="31" idx="1"/>
            </p:cNvCxnSpPr>
            <p:nvPr/>
          </p:nvCxnSpPr>
          <p:spPr>
            <a:xfrm>
              <a:off x="2237201" y="1941474"/>
              <a:ext cx="1016672" cy="954993"/>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2" name="直线箭头连接符 31"/>
            <p:cNvCxnSpPr>
              <a:stCxn id="29" idx="3"/>
              <a:endCxn id="9" idx="1"/>
            </p:cNvCxnSpPr>
            <p:nvPr/>
          </p:nvCxnSpPr>
          <p:spPr>
            <a:xfrm>
              <a:off x="4462717" y="2902543"/>
              <a:ext cx="533886" cy="128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矩形 33"/>
            <p:cNvSpPr/>
            <p:nvPr/>
          </p:nvSpPr>
          <p:spPr>
            <a:xfrm>
              <a:off x="2493251" y="4589151"/>
              <a:ext cx="2908087" cy="830997"/>
            </a:xfrm>
            <a:prstGeom prst="rect">
              <a:avLst/>
            </a:prstGeom>
          </p:spPr>
          <p:txBody>
            <a:bodyPr wrap="square">
              <a:spAutoFit/>
            </a:bodyPr>
            <a:lstStyle/>
            <a:p>
              <a:pPr algn="ctr"/>
              <a:r>
                <a:rPr kumimoji="1" lang="en-US" altLang="zh-CN" sz="2400" dirty="0" smtClean="0">
                  <a:solidFill>
                    <a:srgbClr val="203864"/>
                  </a:solidFill>
                  <a:latin typeface="STXinwei" charset="-122"/>
                  <a:ea typeface="STXinwei" charset="-122"/>
                  <a:cs typeface="STXinwei" charset="-122"/>
                </a:rPr>
                <a:t>Graph</a:t>
              </a:r>
              <a:r>
                <a:rPr kumimoji="1" lang="zh-CN" altLang="en-US" sz="2400" dirty="0" smtClean="0">
                  <a:solidFill>
                    <a:srgbClr val="203864"/>
                  </a:solidFill>
                  <a:latin typeface="STXinwei" charset="-122"/>
                  <a:ea typeface="STXinwei" charset="-122"/>
                  <a:cs typeface="STXinwei" charset="-122"/>
                </a:rPr>
                <a:t> </a:t>
              </a:r>
              <a:r>
                <a:rPr kumimoji="1" lang="en-US" altLang="zh-CN" sz="2400" dirty="0" smtClean="0">
                  <a:solidFill>
                    <a:srgbClr val="203864"/>
                  </a:solidFill>
                  <a:latin typeface="STXinwei" charset="-122"/>
                  <a:ea typeface="STXinwei" charset="-122"/>
                  <a:cs typeface="STXinwei" charset="-122"/>
                </a:rPr>
                <a:t>Convolution</a:t>
              </a:r>
              <a:r>
                <a:rPr kumimoji="1" lang="zh-CN" altLang="en-US" sz="2400" dirty="0" smtClean="0">
                  <a:solidFill>
                    <a:srgbClr val="203864"/>
                  </a:solidFill>
                  <a:latin typeface="STXinwei" charset="-122"/>
                  <a:ea typeface="STXinwei" charset="-122"/>
                  <a:cs typeface="STXinwei" charset="-122"/>
                </a:rPr>
                <a:t> </a:t>
              </a:r>
              <a:r>
                <a:rPr kumimoji="1" lang="en-US" altLang="zh-CN" sz="2400" dirty="0" smtClean="0">
                  <a:solidFill>
                    <a:srgbClr val="203864"/>
                  </a:solidFill>
                  <a:latin typeface="STXinwei" charset="-122"/>
                  <a:ea typeface="STXinwei" charset="-122"/>
                  <a:cs typeface="STXinwei" charset="-122"/>
                </a:rPr>
                <a:t>Network</a:t>
              </a:r>
              <a:endParaRPr kumimoji="1" lang="zh-CN" altLang="en-US" sz="2400" dirty="0">
                <a:solidFill>
                  <a:srgbClr val="203864"/>
                </a:solidFill>
                <a:latin typeface="STXinwei" charset="-122"/>
                <a:ea typeface="STXinwei" charset="-122"/>
                <a:cs typeface="STXinwei" charset="-122"/>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3724" y="3546106"/>
              <a:ext cx="1107211" cy="885768"/>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3724" y="2480686"/>
              <a:ext cx="1107211" cy="885768"/>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3724" y="1318307"/>
              <a:ext cx="1107211" cy="885768"/>
            </a:xfrm>
            <a:prstGeom prst="rect">
              <a:avLst/>
            </a:prstGeom>
          </p:spPr>
        </p:pic>
        <p:cxnSp>
          <p:nvCxnSpPr>
            <p:cNvPr id="50" name="直线箭头连接符 49"/>
            <p:cNvCxnSpPr/>
            <p:nvPr/>
          </p:nvCxnSpPr>
          <p:spPr>
            <a:xfrm>
              <a:off x="3853803" y="2160839"/>
              <a:ext cx="3526" cy="3302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 name="直线箭头连接符 50"/>
            <p:cNvCxnSpPr/>
            <p:nvPr/>
          </p:nvCxnSpPr>
          <p:spPr>
            <a:xfrm>
              <a:off x="3861451" y="3238747"/>
              <a:ext cx="3526" cy="3302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文本框 8"/>
            <p:cNvSpPr txBox="1"/>
            <p:nvPr/>
          </p:nvSpPr>
          <p:spPr>
            <a:xfrm>
              <a:off x="4996603" y="1753500"/>
              <a:ext cx="615553" cy="2323713"/>
            </a:xfrm>
            <a:prstGeom prst="rect">
              <a:avLst/>
            </a:prstGeom>
            <a:noFill/>
          </p:spPr>
          <p:txBody>
            <a:bodyPr vert="eaVert" wrap="none" rtlCol="0">
              <a:spAutoFit/>
            </a:bodyPr>
            <a:lstStyle/>
            <a:p>
              <a:r>
                <a:rPr kumimoji="1" lang="zh-CN" altLang="en-US" sz="2800" dirty="0">
                  <a:solidFill>
                    <a:srgbClr val="203864"/>
                  </a:solidFill>
                  <a:latin typeface="STXinwei" charset="-122"/>
                  <a:ea typeface="STXinwei" charset="-122"/>
                  <a:cs typeface="STXinwei" charset="-122"/>
                </a:rPr>
                <a:t>空间特征信息</a:t>
              </a:r>
            </a:p>
          </p:txBody>
        </p:sp>
      </p:grpSp>
      <p:grpSp>
        <p:nvGrpSpPr>
          <p:cNvPr id="54" name="组 53"/>
          <p:cNvGrpSpPr/>
          <p:nvPr/>
        </p:nvGrpSpPr>
        <p:grpSpPr>
          <a:xfrm>
            <a:off x="6388453" y="1998600"/>
            <a:ext cx="5657073" cy="2760012"/>
            <a:chOff x="6388453" y="1998600"/>
            <a:chExt cx="5657073" cy="2760012"/>
          </a:xfrm>
        </p:grpSpPr>
        <p:pic>
          <p:nvPicPr>
            <p:cNvPr id="49" name="图片 48" descr="时空.png"/>
            <p:cNvPicPr/>
            <p:nvPr/>
          </p:nvPicPr>
          <p:blipFill rotWithShape="1">
            <a:blip r:embed="rId5">
              <a:extLst>
                <a:ext uri="{28A0092B-C50C-407E-A947-70E740481C1C}">
                  <a14:useLocalDpi xmlns:a14="http://schemas.microsoft.com/office/drawing/2010/main" val="0"/>
                </a:ext>
              </a:extLst>
            </a:blip>
            <a:srcRect b="4077"/>
            <a:stretch/>
          </p:blipFill>
          <p:spPr bwMode="auto">
            <a:xfrm>
              <a:off x="6388453" y="1998600"/>
              <a:ext cx="5468585" cy="2524899"/>
            </a:xfrm>
            <a:prstGeom prst="rect">
              <a:avLst/>
            </a:prstGeom>
            <a:noFill/>
            <a:ln>
              <a:noFill/>
            </a:ln>
            <a:extLst>
              <a:ext uri="{53640926-AAD7-44D8-BBD7-CCE9431645EC}">
                <a14:shadowObscured xmlns:a14="http://schemas.microsoft.com/office/drawing/2010/main"/>
              </a:ext>
            </a:extLst>
          </p:spPr>
        </p:pic>
        <p:sp>
          <p:nvSpPr>
            <p:cNvPr id="48" name="矩形 47"/>
            <p:cNvSpPr/>
            <p:nvPr/>
          </p:nvSpPr>
          <p:spPr>
            <a:xfrm>
              <a:off x="10487609" y="4198774"/>
              <a:ext cx="1436914" cy="5598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文本框 51"/>
            <p:cNvSpPr txBox="1"/>
            <p:nvPr/>
          </p:nvSpPr>
          <p:spPr>
            <a:xfrm>
              <a:off x="10424569" y="4230875"/>
              <a:ext cx="1620957" cy="523220"/>
            </a:xfrm>
            <a:prstGeom prst="rect">
              <a:avLst/>
            </a:prstGeom>
            <a:noFill/>
          </p:spPr>
          <p:txBody>
            <a:bodyPr wrap="none" rtlCol="0">
              <a:spAutoFit/>
            </a:bodyPr>
            <a:lstStyle/>
            <a:p>
              <a:r>
                <a:rPr kumimoji="1" lang="zh-CN" altLang="en-US" sz="2800" dirty="0" smtClean="0">
                  <a:solidFill>
                    <a:srgbClr val="203864"/>
                  </a:solidFill>
                  <a:latin typeface="STXinwei" charset="-122"/>
                  <a:ea typeface="STXinwei" charset="-122"/>
                  <a:cs typeface="STXinwei" charset="-122"/>
                </a:rPr>
                <a:t>预测结果</a:t>
              </a:r>
              <a:endParaRPr kumimoji="1" lang="zh-CN" altLang="en-US" sz="2800" dirty="0">
                <a:solidFill>
                  <a:srgbClr val="203864"/>
                </a:solidFill>
                <a:latin typeface="STXinwei" charset="-122"/>
                <a:ea typeface="STXinwei" charset="-122"/>
                <a:cs typeface="STXinwei" charset="-122"/>
              </a:endParaRPr>
            </a:p>
          </p:txBody>
        </p:sp>
      </p:grpSp>
      <p:cxnSp>
        <p:nvCxnSpPr>
          <p:cNvPr id="55" name="直线箭头连接符 54"/>
          <p:cNvCxnSpPr/>
          <p:nvPr/>
        </p:nvCxnSpPr>
        <p:spPr>
          <a:xfrm>
            <a:off x="867550" y="3253563"/>
            <a:ext cx="8080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5869559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wipe(left)">
                                      <p:cBhvr>
                                        <p:cTn id="10" dur="500"/>
                                        <p:tgtEl>
                                          <p:spTgt spid="4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1"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8" fill="hold" nodeType="with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wipe(left)">
                                      <p:cBhvr>
                                        <p:cTn id="1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35"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931846" y="5823696"/>
            <a:ext cx="4013378"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周期特征提取及预测</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35" name="文本框 34"/>
          <p:cNvSpPr txBox="1"/>
          <p:nvPr/>
        </p:nvSpPr>
        <p:spPr>
          <a:xfrm>
            <a:off x="7149143" y="5842357"/>
            <a:ext cx="3991607"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天气特征提取及预测</a:t>
            </a:r>
            <a:endParaRPr lang="zh-CN" altLang="en-US" sz="3200" dirty="0">
              <a:solidFill>
                <a:srgbClr val="203864"/>
              </a:solidFill>
              <a:latin typeface="华文新魏" panose="02010800040101010101" pitchFamily="2" charset="-122"/>
              <a:ea typeface="华文新魏" panose="02010800040101010101" pitchFamily="2" charset="-122"/>
            </a:endParaRPr>
          </a:p>
        </p:txBody>
      </p:sp>
      <p:grpSp>
        <p:nvGrpSpPr>
          <p:cNvPr id="43" name="组 42"/>
          <p:cNvGrpSpPr/>
          <p:nvPr/>
        </p:nvGrpSpPr>
        <p:grpSpPr>
          <a:xfrm>
            <a:off x="131719" y="2166857"/>
            <a:ext cx="5964281" cy="2561608"/>
            <a:chOff x="131719" y="2166857"/>
            <a:chExt cx="5964281" cy="2561608"/>
          </a:xfrm>
        </p:grpSpPr>
        <p:sp>
          <p:nvSpPr>
            <p:cNvPr id="8" name="文本框 7"/>
            <p:cNvSpPr txBox="1"/>
            <p:nvPr/>
          </p:nvSpPr>
          <p:spPr>
            <a:xfrm>
              <a:off x="131719" y="2274380"/>
              <a:ext cx="615553" cy="2323713"/>
            </a:xfrm>
            <a:prstGeom prst="rect">
              <a:avLst/>
            </a:prstGeom>
            <a:noFill/>
          </p:spPr>
          <p:txBody>
            <a:bodyPr vert="eaVert" wrap="none" rtlCol="0">
              <a:spAutoFit/>
            </a:bodyPr>
            <a:lstStyle/>
            <a:p>
              <a:r>
                <a:rPr kumimoji="1" lang="zh-CN" altLang="en-US" sz="2800" dirty="0">
                  <a:solidFill>
                    <a:srgbClr val="203864"/>
                  </a:solidFill>
                  <a:latin typeface="STXinwei" charset="-122"/>
                  <a:ea typeface="STXinwei" charset="-122"/>
                  <a:cs typeface="STXinwei" charset="-122"/>
                </a:rPr>
                <a:t>交通流量</a:t>
              </a:r>
              <a:r>
                <a:rPr kumimoji="1" lang="zh-CN" altLang="en-US" sz="2800" dirty="0" smtClean="0">
                  <a:solidFill>
                    <a:srgbClr val="203864"/>
                  </a:solidFill>
                  <a:latin typeface="STXinwei" charset="-122"/>
                  <a:ea typeface="STXinwei" charset="-122"/>
                  <a:cs typeface="STXinwei" charset="-122"/>
                </a:rPr>
                <a:t>序列</a:t>
              </a:r>
              <a:endParaRPr kumimoji="1" lang="zh-CN" altLang="en-US" sz="2800" dirty="0">
                <a:solidFill>
                  <a:srgbClr val="203864"/>
                </a:solidFill>
                <a:latin typeface="STXinwei" charset="-122"/>
                <a:ea typeface="STXinwei" charset="-122"/>
                <a:cs typeface="STXinwei" charset="-122"/>
              </a:endParaRPr>
            </a:p>
          </p:txBody>
        </p:sp>
        <p:cxnSp>
          <p:nvCxnSpPr>
            <p:cNvPr id="39" name="直线箭头连接符 38"/>
            <p:cNvCxnSpPr>
              <a:stCxn id="8" idx="3"/>
              <a:endCxn id="10" idx="1"/>
            </p:cNvCxnSpPr>
            <p:nvPr/>
          </p:nvCxnSpPr>
          <p:spPr>
            <a:xfrm>
              <a:off x="747272" y="3436237"/>
              <a:ext cx="1498295" cy="114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5567" y="2166857"/>
              <a:ext cx="3850433" cy="2561608"/>
            </a:xfrm>
            <a:prstGeom prst="rect">
              <a:avLst/>
            </a:prstGeom>
          </p:spPr>
        </p:pic>
        <p:sp>
          <p:nvSpPr>
            <p:cNvPr id="38" name="文本框 37"/>
            <p:cNvSpPr txBox="1"/>
            <p:nvPr/>
          </p:nvSpPr>
          <p:spPr>
            <a:xfrm>
              <a:off x="640558" y="2967335"/>
              <a:ext cx="1715534" cy="461665"/>
            </a:xfrm>
            <a:prstGeom prst="rect">
              <a:avLst/>
            </a:prstGeom>
            <a:noFill/>
          </p:spPr>
          <p:txBody>
            <a:bodyPr wrap="none" rtlCol="0">
              <a:spAutoFit/>
            </a:bodyPr>
            <a:lstStyle/>
            <a:p>
              <a:r>
                <a:rPr lang="en-US" altLang="zh-CN" sz="2400" dirty="0" err="1">
                  <a:solidFill>
                    <a:srgbClr val="203864"/>
                  </a:solidFill>
                  <a:latin typeface="STXinwei" charset="-122"/>
                  <a:ea typeface="STXinwei" charset="-122"/>
                  <a:cs typeface="STXinwei" charset="-122"/>
                </a:rPr>
                <a:t>statsmodels</a:t>
              </a:r>
              <a:endParaRPr kumimoji="1" lang="zh-CN" altLang="en-US" sz="2400" dirty="0">
                <a:solidFill>
                  <a:srgbClr val="203864"/>
                </a:solidFill>
                <a:latin typeface="STXinwei" charset="-122"/>
                <a:ea typeface="STXinwei" charset="-122"/>
                <a:cs typeface="STXinwei" charset="-122"/>
              </a:endParaRPr>
            </a:p>
          </p:txBody>
        </p:sp>
      </p:grpSp>
      <p:sp>
        <p:nvSpPr>
          <p:cNvPr id="42" name="圆角矩形 41"/>
          <p:cNvSpPr/>
          <p:nvPr/>
        </p:nvSpPr>
        <p:spPr>
          <a:xfrm>
            <a:off x="2295330" y="3342503"/>
            <a:ext cx="3800669" cy="52037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2" name="组 71"/>
          <p:cNvGrpSpPr/>
          <p:nvPr/>
        </p:nvGrpSpPr>
        <p:grpSpPr>
          <a:xfrm>
            <a:off x="6736601" y="854060"/>
            <a:ext cx="4898557" cy="5031118"/>
            <a:chOff x="6736601" y="939120"/>
            <a:chExt cx="4898557" cy="5031118"/>
          </a:xfrm>
        </p:grpSpPr>
        <p:sp>
          <p:nvSpPr>
            <p:cNvPr id="52" name="文本框 51"/>
            <p:cNvSpPr txBox="1"/>
            <p:nvPr/>
          </p:nvSpPr>
          <p:spPr>
            <a:xfrm>
              <a:off x="6746113" y="939120"/>
              <a:ext cx="615553" cy="2323713"/>
            </a:xfrm>
            <a:prstGeom prst="rect">
              <a:avLst/>
            </a:prstGeom>
            <a:noFill/>
          </p:spPr>
          <p:txBody>
            <a:bodyPr vert="eaVert" wrap="none" rtlCol="0">
              <a:spAutoFit/>
            </a:bodyPr>
            <a:lstStyle/>
            <a:p>
              <a:r>
                <a:rPr kumimoji="1" lang="zh-CN" altLang="en-US" sz="2800" dirty="0">
                  <a:solidFill>
                    <a:srgbClr val="203864"/>
                  </a:solidFill>
                  <a:latin typeface="STXinwei" charset="-122"/>
                  <a:ea typeface="STXinwei" charset="-122"/>
                  <a:cs typeface="STXinwei" charset="-122"/>
                </a:rPr>
                <a:t>交通流量</a:t>
              </a:r>
              <a:r>
                <a:rPr kumimoji="1" lang="zh-CN" altLang="en-US" sz="2800" dirty="0" smtClean="0">
                  <a:solidFill>
                    <a:srgbClr val="203864"/>
                  </a:solidFill>
                  <a:latin typeface="STXinwei" charset="-122"/>
                  <a:ea typeface="STXinwei" charset="-122"/>
                  <a:cs typeface="STXinwei" charset="-122"/>
                </a:rPr>
                <a:t>序列</a:t>
              </a:r>
              <a:endParaRPr kumimoji="1" lang="zh-CN" altLang="en-US" sz="2800" dirty="0">
                <a:solidFill>
                  <a:srgbClr val="203864"/>
                </a:solidFill>
                <a:latin typeface="STXinwei" charset="-122"/>
                <a:ea typeface="STXinwei" charset="-122"/>
                <a:cs typeface="STXinwei" charset="-122"/>
              </a:endParaRPr>
            </a:p>
          </p:txBody>
        </p:sp>
        <p:sp>
          <p:nvSpPr>
            <p:cNvPr id="53" name="文本框 52"/>
            <p:cNvSpPr txBox="1"/>
            <p:nvPr/>
          </p:nvSpPr>
          <p:spPr>
            <a:xfrm>
              <a:off x="6736601" y="3646525"/>
              <a:ext cx="615553" cy="2323713"/>
            </a:xfrm>
            <a:prstGeom prst="rect">
              <a:avLst/>
            </a:prstGeom>
            <a:noFill/>
          </p:spPr>
          <p:txBody>
            <a:bodyPr vert="eaVert" wrap="none" rtlCol="0">
              <a:spAutoFit/>
            </a:bodyPr>
            <a:lstStyle/>
            <a:p>
              <a:r>
                <a:rPr kumimoji="1" lang="zh-CN" altLang="en-US" sz="2800" dirty="0" smtClean="0">
                  <a:solidFill>
                    <a:srgbClr val="203864"/>
                  </a:solidFill>
                  <a:latin typeface="STXinwei" charset="-122"/>
                  <a:ea typeface="STXinwei" charset="-122"/>
                  <a:cs typeface="STXinwei" charset="-122"/>
                </a:rPr>
                <a:t>天气温度信息</a:t>
              </a:r>
              <a:endParaRPr kumimoji="1" lang="zh-CN" altLang="en-US" sz="2800" dirty="0">
                <a:solidFill>
                  <a:srgbClr val="203864"/>
                </a:solidFill>
                <a:latin typeface="STXinwei" charset="-122"/>
                <a:ea typeface="STXinwei" charset="-122"/>
                <a:cs typeface="STXinwei" charset="-122"/>
              </a:endParaRPr>
            </a:p>
          </p:txBody>
        </p:sp>
        <p:cxnSp>
          <p:nvCxnSpPr>
            <p:cNvPr id="54" name="肘形连接符 53"/>
            <p:cNvCxnSpPr>
              <a:stCxn id="53" idx="3"/>
              <a:endCxn id="58" idx="1"/>
            </p:cNvCxnSpPr>
            <p:nvPr/>
          </p:nvCxnSpPr>
          <p:spPr>
            <a:xfrm flipV="1">
              <a:off x="7352154" y="3429000"/>
              <a:ext cx="1131879" cy="137938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5" name="肘形连接符 54"/>
            <p:cNvCxnSpPr>
              <a:stCxn id="52" idx="3"/>
              <a:endCxn id="58" idx="1"/>
            </p:cNvCxnSpPr>
            <p:nvPr/>
          </p:nvCxnSpPr>
          <p:spPr>
            <a:xfrm>
              <a:off x="7361666" y="2100977"/>
              <a:ext cx="1122367" cy="1328023"/>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58" name="圆角矩形 57"/>
            <p:cNvSpPr/>
            <p:nvPr/>
          </p:nvSpPr>
          <p:spPr>
            <a:xfrm>
              <a:off x="8484033" y="3108914"/>
              <a:ext cx="1217744" cy="64017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zh-CN" sz="2800" dirty="0" smtClean="0">
                  <a:solidFill>
                    <a:srgbClr val="203864"/>
                  </a:solidFill>
                  <a:latin typeface="STXinwei" charset="-122"/>
                  <a:ea typeface="STXinwei" charset="-122"/>
                  <a:cs typeface="STXinwei" charset="-122"/>
                </a:rPr>
                <a:t>LSTM</a:t>
              </a:r>
              <a:endParaRPr kumimoji="1" lang="zh-CN" altLang="en-US" sz="2800" dirty="0">
                <a:solidFill>
                  <a:srgbClr val="203864"/>
                </a:solidFill>
                <a:latin typeface="STXinwei" charset="-122"/>
                <a:ea typeface="STXinwei" charset="-122"/>
                <a:cs typeface="STXinwei" charset="-122"/>
              </a:endParaRPr>
            </a:p>
          </p:txBody>
        </p:sp>
        <p:cxnSp>
          <p:nvCxnSpPr>
            <p:cNvPr id="66" name="直线箭头连接符 65"/>
            <p:cNvCxnSpPr>
              <a:stCxn id="58" idx="3"/>
              <a:endCxn id="69" idx="1"/>
            </p:cNvCxnSpPr>
            <p:nvPr/>
          </p:nvCxnSpPr>
          <p:spPr>
            <a:xfrm>
              <a:off x="9701777" y="3429000"/>
              <a:ext cx="31242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9" name="文本框 68"/>
            <p:cNvSpPr txBox="1"/>
            <p:nvPr/>
          </p:nvSpPr>
          <p:spPr>
            <a:xfrm>
              <a:off x="10014201" y="3167390"/>
              <a:ext cx="1620957" cy="523220"/>
            </a:xfrm>
            <a:prstGeom prst="rect">
              <a:avLst/>
            </a:prstGeom>
            <a:noFill/>
          </p:spPr>
          <p:txBody>
            <a:bodyPr wrap="none" rtlCol="0">
              <a:spAutoFit/>
            </a:bodyPr>
            <a:lstStyle/>
            <a:p>
              <a:r>
                <a:rPr kumimoji="1" lang="zh-CN" altLang="en-US" sz="2800" dirty="0" smtClean="0">
                  <a:solidFill>
                    <a:srgbClr val="203864"/>
                  </a:solidFill>
                  <a:latin typeface="STXinwei" charset="-122"/>
                  <a:ea typeface="STXinwei" charset="-122"/>
                  <a:cs typeface="STXinwei" charset="-122"/>
                </a:rPr>
                <a:t>预测结果</a:t>
              </a:r>
              <a:endParaRPr kumimoji="1" lang="zh-CN" altLang="en-US" sz="2800" dirty="0">
                <a:solidFill>
                  <a:srgbClr val="203864"/>
                </a:solidFill>
                <a:latin typeface="STXinwei" charset="-122"/>
                <a:ea typeface="STXinwei" charset="-122"/>
                <a:cs typeface="STXinwei" charset="-122"/>
              </a:endParaRPr>
            </a:p>
          </p:txBody>
        </p:sp>
      </p:grpSp>
    </p:spTree>
    <p:extLst>
      <p:ext uri="{BB962C8B-B14F-4D97-AF65-F5344CB8AC3E}">
        <p14:creationId xmlns:p14="http://schemas.microsoft.com/office/powerpoint/2010/main" val="5208844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left)">
                                      <p:cBhvr>
                                        <p:cTn id="10" dur="500"/>
                                        <p:tgtEl>
                                          <p:spTgt spid="43"/>
                                        </p:tgtEl>
                                      </p:cBhvr>
                                    </p:animEffec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4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ipe(down)">
                                      <p:cBhvr>
                                        <p:cTn id="18" dur="500"/>
                                        <p:tgtEl>
                                          <p:spTgt spid="35"/>
                                        </p:tgtEl>
                                      </p:cBhvr>
                                    </p:animEffect>
                                  </p:childTnLst>
                                </p:cTn>
                              </p:par>
                              <p:par>
                                <p:cTn id="19" presetID="22" presetClass="entr" presetSubtype="4" fill="hold" nodeType="withEffect">
                                  <p:stCondLst>
                                    <p:cond delay="0"/>
                                  </p:stCondLst>
                                  <p:childTnLst>
                                    <p:set>
                                      <p:cBhvr>
                                        <p:cTn id="20" dur="1" fill="hold">
                                          <p:stCondLst>
                                            <p:cond delay="0"/>
                                          </p:stCondLst>
                                        </p:cTn>
                                        <p:tgtEl>
                                          <p:spTgt spid="72"/>
                                        </p:tgtEl>
                                        <p:attrNameLst>
                                          <p:attrName>style.visibility</p:attrName>
                                        </p:attrNameLst>
                                      </p:cBhvr>
                                      <p:to>
                                        <p:strVal val="visible"/>
                                      </p:to>
                                    </p:set>
                                    <p:animEffect transition="in" filter="wipe(down)">
                                      <p:cBhvr>
                                        <p:cTn id="2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35" grpId="0" animBg="1"/>
      <p:bldP spid="4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3496257" y="5831968"/>
            <a:ext cx="5199486" cy="646986"/>
          </a:xfrm>
          <a:prstGeom prst="roundRect">
            <a:avLst/>
          </a:prstGeom>
          <a:noFill/>
          <a:ln w="19050">
            <a:solidFill>
              <a:srgbClr val="FFD966"/>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本文所设计系统的预测结果</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96" y="1686437"/>
            <a:ext cx="5065777" cy="3485126"/>
          </a:xfrm>
          <a:prstGeom prst="rect">
            <a:avLst/>
          </a:prstGeom>
        </p:spPr>
      </p:pic>
      <p:graphicFrame>
        <p:nvGraphicFramePr>
          <p:cNvPr id="7" name="表格 6"/>
          <p:cNvGraphicFramePr>
            <a:graphicFrameLocks noGrp="1"/>
          </p:cNvGraphicFramePr>
          <p:nvPr>
            <p:extLst>
              <p:ext uri="{D42A27DB-BD31-4B8C-83A1-F6EECF244321}">
                <p14:modId xmlns:p14="http://schemas.microsoft.com/office/powerpoint/2010/main" val="315016717"/>
              </p:ext>
            </p:extLst>
          </p:nvPr>
        </p:nvGraphicFramePr>
        <p:xfrm>
          <a:off x="6096000" y="3002280"/>
          <a:ext cx="5961888" cy="853440"/>
        </p:xfrm>
        <a:graphic>
          <a:graphicData uri="http://schemas.openxmlformats.org/drawingml/2006/table">
            <a:tbl>
              <a:tblPr firstRow="1" firstCol="1" bandRow="1">
                <a:tableStyleId>{5C22544A-7EE6-4342-B048-85BDC9FD1C3A}</a:tableStyleId>
              </a:tblPr>
              <a:tblGrid>
                <a:gridCol w="2980944"/>
                <a:gridCol w="2980944"/>
              </a:tblGrid>
              <a:tr h="262890">
                <a:tc>
                  <a:txBody>
                    <a:bodyPr/>
                    <a:lstStyle/>
                    <a:p>
                      <a:pPr algn="ctr">
                        <a:spcAft>
                          <a:spcPts val="0"/>
                        </a:spcAft>
                      </a:pPr>
                      <a:r>
                        <a:rPr lang="zh-CN" sz="2800" b="0" kern="100" dirty="0">
                          <a:solidFill>
                            <a:schemeClr val="tx1"/>
                          </a:solidFill>
                          <a:effectLst/>
                          <a:latin typeface="Times New Roman" charset="0"/>
                          <a:ea typeface="Times New Roman" charset="0"/>
                          <a:cs typeface="Times New Roman" charset="0"/>
                        </a:rPr>
                        <a:t>模型</a:t>
                      </a:r>
                      <a:r>
                        <a:rPr lang="zh-CN" sz="2800" b="0" kern="100" dirty="0" smtClean="0">
                          <a:solidFill>
                            <a:schemeClr val="tx1"/>
                          </a:solidFill>
                          <a:effectLst/>
                          <a:latin typeface="Times New Roman" charset="0"/>
                          <a:ea typeface="Times New Roman" charset="0"/>
                          <a:cs typeface="Times New Roman" charset="0"/>
                        </a:rPr>
                        <a:t>名称</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L w="12700" cmpd="sng">
                      <a:noFill/>
                    </a:lnL>
                    <a:lnR w="12700" cap="flat" cmpd="sng" algn="ctr">
                      <a:no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2800" b="0" kern="100" dirty="0" smtClean="0">
                          <a:solidFill>
                            <a:schemeClr val="tx1"/>
                          </a:solidFill>
                          <a:effectLst/>
                          <a:latin typeface="Times New Roman" charset="0"/>
                          <a:ea typeface="Times New Roman" charset="0"/>
                          <a:cs typeface="Times New Roman" charset="0"/>
                        </a:rPr>
                        <a:t>RMSE</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L w="12700" cap="flat" cmpd="sng" algn="ctr">
                      <a:noFill/>
                      <a:prstDash val="solid"/>
                      <a:round/>
                      <a:headEnd type="none" w="med" len="med"/>
                      <a:tailEnd type="none" w="med" len="med"/>
                    </a:lnL>
                    <a:lnR w="12700" cmpd="sng">
                      <a:noFill/>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262890">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GCN+LSTM+P+W</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L w="12700" cmpd="sng">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1.6203</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038664413"/>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4122520" y="5805488"/>
            <a:ext cx="3946959" cy="646986"/>
          </a:xfrm>
          <a:prstGeom prst="roundRect">
            <a:avLst/>
          </a:prstGeom>
          <a:noFill/>
          <a:ln w="19050">
            <a:solidFill>
              <a:srgbClr val="FFD966"/>
            </a:solidFill>
          </a:ln>
        </p:spPr>
        <p:txBody>
          <a:bodyPr wrap="square" rtlCol="0" anchor="ctr">
            <a:spAutoFit/>
          </a:bodyPr>
          <a:lstStyle/>
          <a:p>
            <a:pPr algn="ctr"/>
            <a:r>
              <a:rPr lang="zh-CN" altLang="en-US" sz="3200" smtClean="0">
                <a:solidFill>
                  <a:srgbClr val="203864"/>
                </a:solidFill>
                <a:latin typeface="华文新魏" panose="02010800040101010101" pitchFamily="2" charset="-122"/>
                <a:ea typeface="华文新魏" panose="02010800040101010101" pitchFamily="2" charset="-122"/>
              </a:rPr>
              <a:t>各模型预测结果对比</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350001048"/>
              </p:ext>
            </p:extLst>
          </p:nvPr>
        </p:nvGraphicFramePr>
        <p:xfrm>
          <a:off x="2747963" y="1302045"/>
          <a:ext cx="6734684" cy="4253909"/>
        </p:xfrm>
        <a:graphic>
          <a:graphicData uri="http://schemas.openxmlformats.org/drawingml/2006/table">
            <a:tbl>
              <a:tblPr firstRow="1" firstCol="1" bandRow="1">
                <a:tableStyleId>{5C22544A-7EE6-4342-B048-85BDC9FD1C3A}</a:tableStyleId>
              </a:tblPr>
              <a:tblGrid>
                <a:gridCol w="3367342"/>
                <a:gridCol w="3367342"/>
              </a:tblGrid>
              <a:tr h="840149">
                <a:tc>
                  <a:txBody>
                    <a:bodyPr/>
                    <a:lstStyle/>
                    <a:p>
                      <a:pPr algn="ctr">
                        <a:spcAft>
                          <a:spcPts val="0"/>
                        </a:spcAft>
                      </a:pPr>
                      <a:r>
                        <a:rPr lang="zh-CN" sz="2800" b="0" kern="100" dirty="0">
                          <a:solidFill>
                            <a:schemeClr val="tx1"/>
                          </a:solidFill>
                          <a:effectLst/>
                          <a:latin typeface="Times New Roman" charset="0"/>
                          <a:ea typeface="Times New Roman" charset="0"/>
                          <a:cs typeface="Times New Roman" charset="0"/>
                        </a:rPr>
                        <a:t>模型名称</a:t>
                      </a: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spcAft>
                          <a:spcPts val="0"/>
                        </a:spcAft>
                      </a:pPr>
                      <a:r>
                        <a:rPr lang="zh-CN" sz="2800" b="0" kern="100" dirty="0">
                          <a:solidFill>
                            <a:schemeClr val="tx1"/>
                          </a:solidFill>
                          <a:effectLst/>
                          <a:latin typeface="Times New Roman" charset="0"/>
                          <a:ea typeface="Times New Roman" charset="0"/>
                          <a:cs typeface="Times New Roman" charset="0"/>
                        </a:rPr>
                        <a:t>评价指标（</a:t>
                      </a:r>
                      <a:r>
                        <a:rPr lang="en-US" sz="2800" b="0" kern="100" dirty="0">
                          <a:solidFill>
                            <a:schemeClr val="tx1"/>
                          </a:solidFill>
                          <a:effectLst/>
                          <a:latin typeface="Times New Roman" charset="0"/>
                          <a:ea typeface="Times New Roman" charset="0"/>
                          <a:cs typeface="Times New Roman" charset="0"/>
                        </a:rPr>
                        <a:t>RMSE</a:t>
                      </a:r>
                      <a:r>
                        <a:rPr lang="zh-CN" sz="2800" b="0" kern="100" dirty="0">
                          <a:solidFill>
                            <a:schemeClr val="tx1"/>
                          </a:solidFill>
                          <a:effectLst/>
                          <a:latin typeface="Times New Roman" charset="0"/>
                          <a:ea typeface="Times New Roman" charset="0"/>
                          <a:cs typeface="Times New Roman" charset="0"/>
                        </a:rPr>
                        <a:t>）</a:t>
                      </a: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20075">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HA</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18.4332</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r>
              <a:tr h="420075">
                <a:tc>
                  <a:txBody>
                    <a:bodyPr/>
                    <a:lstStyle/>
                    <a:p>
                      <a:pPr algn="ctr">
                        <a:spcAft>
                          <a:spcPts val="0"/>
                        </a:spcAft>
                      </a:pPr>
                      <a:r>
                        <a:rPr lang="en-US" sz="2800" b="0" kern="100">
                          <a:solidFill>
                            <a:schemeClr val="tx1"/>
                          </a:solidFill>
                          <a:effectLst/>
                          <a:latin typeface="Times New Roman" charset="0"/>
                          <a:ea typeface="Times New Roman" charset="0"/>
                          <a:cs typeface="Times New Roman" charset="0"/>
                        </a:rPr>
                        <a:t>ARIMA</a:t>
                      </a:r>
                      <a:endParaRPr lang="zh-CN" sz="2800" b="0" kern="10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9.5155</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a:solidFill>
                            <a:schemeClr val="tx1"/>
                          </a:solidFill>
                          <a:effectLst/>
                          <a:latin typeface="Times New Roman" charset="0"/>
                          <a:ea typeface="Times New Roman" charset="0"/>
                          <a:cs typeface="Times New Roman" charset="0"/>
                        </a:rPr>
                        <a:t>HMM</a:t>
                      </a:r>
                      <a:endParaRPr lang="zh-CN" sz="2800" b="0" kern="10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27.0129</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LSTM</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altLang="zh-CN" sz="2800" b="0" kern="100" dirty="0" smtClean="0">
                          <a:solidFill>
                            <a:schemeClr val="tx1"/>
                          </a:solidFill>
                          <a:effectLst/>
                          <a:latin typeface="Times New Roman" charset="0"/>
                          <a:ea typeface="Times New Roman" charset="0"/>
                          <a:cs typeface="Times New Roman" charset="0"/>
                        </a:rPr>
                        <a:t>6</a:t>
                      </a:r>
                      <a:r>
                        <a:rPr lang="en-US" sz="2800" b="0" kern="100" dirty="0" smtClean="0">
                          <a:solidFill>
                            <a:schemeClr val="tx1"/>
                          </a:solidFill>
                          <a:effectLst/>
                          <a:latin typeface="Times New Roman" charset="0"/>
                          <a:ea typeface="Times New Roman" charset="0"/>
                          <a:cs typeface="Times New Roman" charset="0"/>
                        </a:rPr>
                        <a:t>.7031</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CNN+LSTM</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altLang="zh-CN" sz="2800" b="0" kern="100" dirty="0" smtClean="0">
                          <a:solidFill>
                            <a:schemeClr val="tx1"/>
                          </a:solidFill>
                          <a:effectLst/>
                          <a:latin typeface="Times New Roman" charset="0"/>
                          <a:ea typeface="Times New Roman" charset="0"/>
                          <a:cs typeface="Times New Roman" charset="0"/>
                        </a:rPr>
                        <a:t>4.3512</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dirty="0" err="1">
                          <a:solidFill>
                            <a:schemeClr val="tx1"/>
                          </a:solidFill>
                          <a:effectLst/>
                          <a:latin typeface="Times New Roman" charset="0"/>
                          <a:ea typeface="Times New Roman" charset="0"/>
                          <a:cs typeface="Times New Roman" charset="0"/>
                        </a:rPr>
                        <a:t>Mutil</a:t>
                      </a:r>
                      <a:r>
                        <a:rPr lang="en-US" sz="2800" b="0" kern="100" dirty="0">
                          <a:solidFill>
                            <a:schemeClr val="tx1"/>
                          </a:solidFill>
                          <a:effectLst/>
                          <a:latin typeface="Times New Roman" charset="0"/>
                          <a:ea typeface="Times New Roman" charset="0"/>
                          <a:cs typeface="Times New Roman" charset="0"/>
                        </a:rPr>
                        <a:t>-LSTM</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2.3669</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a:solidFill>
                            <a:schemeClr val="tx1"/>
                          </a:solidFill>
                          <a:effectLst/>
                          <a:latin typeface="Times New Roman" charset="0"/>
                          <a:ea typeface="Times New Roman" charset="0"/>
                          <a:cs typeface="Times New Roman" charset="0"/>
                        </a:rPr>
                        <a:t>GCN+LSTM</a:t>
                      </a:r>
                      <a:endParaRPr lang="zh-CN" sz="2800" b="0" kern="10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sz="2800" b="0" kern="100" dirty="0">
                          <a:solidFill>
                            <a:schemeClr val="tx1"/>
                          </a:solidFill>
                          <a:effectLst/>
                          <a:latin typeface="Times New Roman" charset="0"/>
                          <a:ea typeface="Times New Roman" charset="0"/>
                          <a:cs typeface="Times New Roman" charset="0"/>
                        </a:rPr>
                        <a:t>1.8774</a:t>
                      </a:r>
                      <a:endParaRPr lang="zh-CN" sz="28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420075">
                <a:tc>
                  <a:txBody>
                    <a:bodyPr/>
                    <a:lstStyle/>
                    <a:p>
                      <a:pPr algn="ctr">
                        <a:spcAft>
                          <a:spcPts val="0"/>
                        </a:spcAft>
                      </a:pPr>
                      <a:r>
                        <a:rPr lang="en-US" sz="2800" b="0" kern="100">
                          <a:solidFill>
                            <a:schemeClr val="tx1"/>
                          </a:solidFill>
                          <a:effectLst/>
                          <a:latin typeface="Times New Roman" charset="0"/>
                          <a:ea typeface="Times New Roman" charset="0"/>
                          <a:cs typeface="Times New Roman" charset="0"/>
                        </a:rPr>
                        <a:t>GCN+LSTM+P+W</a:t>
                      </a:r>
                      <a:endParaRPr lang="zh-CN" sz="2800" b="0" kern="10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c>
                  <a:txBody>
                    <a:bodyPr/>
                    <a:lstStyle/>
                    <a:p>
                      <a:pPr algn="ctr">
                        <a:spcAft>
                          <a:spcPts val="0"/>
                        </a:spcAft>
                      </a:pPr>
                      <a:r>
                        <a:rPr lang="en-US" sz="2800" b="1" kern="100" dirty="0">
                          <a:solidFill>
                            <a:schemeClr val="tx1"/>
                          </a:solidFill>
                          <a:effectLst/>
                          <a:latin typeface="Times New Roman" charset="0"/>
                          <a:ea typeface="Times New Roman" charset="0"/>
                          <a:cs typeface="Times New Roman" charset="0"/>
                        </a:rPr>
                        <a:t>1.6203</a:t>
                      </a:r>
                      <a:endParaRPr lang="zh-CN" sz="2800" b="1" kern="100" dirty="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r>
            </a:tbl>
          </a:graphicData>
        </a:graphic>
      </p:graphicFrame>
      <p:sp>
        <p:nvSpPr>
          <p:cNvPr id="21" name="圆角矩形 20"/>
          <p:cNvSpPr/>
          <p:nvPr/>
        </p:nvSpPr>
        <p:spPr>
          <a:xfrm>
            <a:off x="2760278" y="3869444"/>
            <a:ext cx="6724685" cy="1647952"/>
          </a:xfrm>
          <a:prstGeom prst="round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p:cNvSpPr/>
          <p:nvPr/>
        </p:nvSpPr>
        <p:spPr>
          <a:xfrm>
            <a:off x="2764653" y="4726982"/>
            <a:ext cx="6724685" cy="787829"/>
          </a:xfrm>
          <a:prstGeom prst="roundRect">
            <a:avLst>
              <a:gd name="adj" fmla="val 36339"/>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599904518"/>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1" grpId="1" animBg="1"/>
      <p:bldP spid="22"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2" name="文本框 4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43" name="文本框 4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44" name="文本框 4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45" name="矩形 4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6" name="文本框 4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47" name="文本框 4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48" name="文本框 4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49" name="文本框 4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50" name="文本框 4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pSp>
        <p:nvGrpSpPr>
          <p:cNvPr id="6" name="组 5"/>
          <p:cNvGrpSpPr/>
          <p:nvPr/>
        </p:nvGrpSpPr>
        <p:grpSpPr>
          <a:xfrm>
            <a:off x="509985" y="649293"/>
            <a:ext cx="11231743" cy="5914251"/>
            <a:chOff x="509985" y="649293"/>
            <a:chExt cx="11231743" cy="5914251"/>
          </a:xfrm>
        </p:grpSpPr>
        <p:grpSp>
          <p:nvGrpSpPr>
            <p:cNvPr id="13" name="组 12"/>
            <p:cNvGrpSpPr/>
            <p:nvPr/>
          </p:nvGrpSpPr>
          <p:grpSpPr>
            <a:xfrm>
              <a:off x="519176" y="687267"/>
              <a:ext cx="3481370" cy="2822266"/>
              <a:chOff x="519176" y="687267"/>
              <a:chExt cx="3481370" cy="2822266"/>
            </a:xfrm>
          </p:grpSpPr>
          <p:sp>
            <p:nvSpPr>
              <p:cNvPr id="22" name="文本框 21"/>
              <p:cNvSpPr txBox="1"/>
              <p:nvPr/>
            </p:nvSpPr>
            <p:spPr>
              <a:xfrm>
                <a:off x="1076777" y="3100910"/>
                <a:ext cx="2361367" cy="408623"/>
              </a:xfrm>
              <a:prstGeom prst="roundRect">
                <a:avLst/>
              </a:prstGeom>
              <a:noFill/>
              <a:ln w="19050">
                <a:solidFill>
                  <a:srgbClr val="A9D18E"/>
                </a:solidFill>
              </a:ln>
            </p:spPr>
            <p:txBody>
              <a:bodyPr wrap="square" rtlCol="0" anchor="ctr">
                <a:spAutoFit/>
              </a:bodyPr>
              <a:lstStyle/>
              <a:p>
                <a:pPr algn="ctr"/>
                <a:r>
                  <a:rPr lang="en-US" altLang="zh-CN" dirty="0" smtClean="0">
                    <a:solidFill>
                      <a:srgbClr val="203864"/>
                    </a:solidFill>
                    <a:latin typeface="华文新魏" panose="02010800040101010101" pitchFamily="2" charset="-122"/>
                    <a:ea typeface="华文新魏" panose="02010800040101010101" pitchFamily="2" charset="-122"/>
                  </a:rPr>
                  <a:t>ARIMA</a:t>
                </a:r>
                <a:r>
                  <a:rPr lang="zh-CN" altLang="zh-CN" dirty="0">
                    <a:solidFill>
                      <a:srgbClr val="203864"/>
                    </a:solidFill>
                    <a:latin typeface="华文新魏" panose="02010800040101010101" pitchFamily="2" charset="-122"/>
                    <a:ea typeface="华文新魏" panose="02010800040101010101" pitchFamily="2" charset="-122"/>
                  </a:rPr>
                  <a:t>模型预测</a:t>
                </a:r>
                <a:r>
                  <a:rPr lang="zh-CN" altLang="zh-CN" dirty="0" smtClean="0">
                    <a:solidFill>
                      <a:srgbClr val="203864"/>
                    </a:solidFill>
                    <a:latin typeface="华文新魏" panose="02010800040101010101" pitchFamily="2" charset="-122"/>
                    <a:ea typeface="华文新魏" panose="02010800040101010101" pitchFamily="2" charset="-122"/>
                  </a:rPr>
                  <a:t>结果</a:t>
                </a:r>
                <a:endParaRPr lang="zh-CN" altLang="zh-CN" dirty="0">
                  <a:solidFill>
                    <a:srgbClr val="203864"/>
                  </a:solidFill>
                  <a:latin typeface="华文新魏" panose="02010800040101010101" pitchFamily="2" charset="-122"/>
                  <a:ea typeface="华文新魏" panose="02010800040101010101" pitchFamily="2"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76" y="687267"/>
                <a:ext cx="3481370" cy="2395094"/>
              </a:xfrm>
              <a:prstGeom prst="rect">
                <a:avLst/>
              </a:prstGeom>
            </p:spPr>
          </p:pic>
        </p:grpSp>
        <p:grpSp>
          <p:nvGrpSpPr>
            <p:cNvPr id="14" name="组 13"/>
            <p:cNvGrpSpPr/>
            <p:nvPr/>
          </p:nvGrpSpPr>
          <p:grpSpPr>
            <a:xfrm>
              <a:off x="4360071" y="675298"/>
              <a:ext cx="3486623" cy="2836830"/>
              <a:chOff x="4360071" y="675298"/>
              <a:chExt cx="3486623" cy="2836830"/>
            </a:xfrm>
          </p:grpSpPr>
          <p:sp>
            <p:nvSpPr>
              <p:cNvPr id="51" name="文本框 50"/>
              <p:cNvSpPr txBox="1"/>
              <p:nvPr/>
            </p:nvSpPr>
            <p:spPr>
              <a:xfrm>
                <a:off x="4915316" y="3103505"/>
                <a:ext cx="2361367" cy="408623"/>
              </a:xfrm>
              <a:prstGeom prst="roundRect">
                <a:avLst/>
              </a:prstGeom>
              <a:noFill/>
              <a:ln w="19050">
                <a:solidFill>
                  <a:srgbClr val="A9D18E"/>
                </a:solidFill>
              </a:ln>
            </p:spPr>
            <p:txBody>
              <a:bodyPr wrap="square" rtlCol="0" anchor="ctr">
                <a:spAutoFit/>
              </a:bodyPr>
              <a:lstStyle/>
              <a:p>
                <a:pPr algn="ctr"/>
                <a:r>
                  <a:rPr lang="en-US" altLang="zh-CN" dirty="0" smtClean="0">
                    <a:solidFill>
                      <a:srgbClr val="203864"/>
                    </a:solidFill>
                    <a:latin typeface="华文新魏" panose="02010800040101010101" pitchFamily="2" charset="-122"/>
                    <a:ea typeface="华文新魏" panose="02010800040101010101" pitchFamily="2" charset="-122"/>
                  </a:rPr>
                  <a:t>HMM</a:t>
                </a:r>
                <a:r>
                  <a:rPr lang="zh-CN" altLang="zh-CN" dirty="0" smtClean="0">
                    <a:solidFill>
                      <a:srgbClr val="203864"/>
                    </a:solidFill>
                    <a:latin typeface="华文新魏" panose="02010800040101010101" pitchFamily="2" charset="-122"/>
                    <a:ea typeface="华文新魏" panose="02010800040101010101" pitchFamily="2" charset="-122"/>
                  </a:rPr>
                  <a:t>模型</a:t>
                </a:r>
                <a:r>
                  <a:rPr lang="zh-CN" altLang="zh-CN" dirty="0">
                    <a:solidFill>
                      <a:srgbClr val="203864"/>
                    </a:solidFill>
                    <a:latin typeface="华文新魏" panose="02010800040101010101" pitchFamily="2" charset="-122"/>
                    <a:ea typeface="华文新魏" panose="02010800040101010101" pitchFamily="2" charset="-122"/>
                  </a:rPr>
                  <a:t>预测</a:t>
                </a:r>
                <a:r>
                  <a:rPr lang="zh-CN" altLang="zh-CN" dirty="0" smtClean="0">
                    <a:solidFill>
                      <a:srgbClr val="203864"/>
                    </a:solidFill>
                    <a:latin typeface="华文新魏" panose="02010800040101010101" pitchFamily="2" charset="-122"/>
                    <a:ea typeface="华文新魏" panose="02010800040101010101" pitchFamily="2" charset="-122"/>
                  </a:rPr>
                  <a:t>结果</a:t>
                </a:r>
                <a:endParaRPr lang="zh-CN" altLang="zh-CN" dirty="0">
                  <a:solidFill>
                    <a:srgbClr val="203864"/>
                  </a:solidFill>
                  <a:latin typeface="华文新魏" panose="02010800040101010101" pitchFamily="2" charset="-122"/>
                  <a:ea typeface="华文新魏" panose="02010800040101010101" pitchFamily="2" charset="-122"/>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60071" y="675298"/>
                <a:ext cx="3486623" cy="2396776"/>
              </a:xfrm>
              <a:prstGeom prst="rect">
                <a:avLst/>
              </a:prstGeom>
            </p:spPr>
          </p:pic>
        </p:grpSp>
        <p:grpSp>
          <p:nvGrpSpPr>
            <p:cNvPr id="17" name="组 16"/>
            <p:cNvGrpSpPr/>
            <p:nvPr/>
          </p:nvGrpSpPr>
          <p:grpSpPr>
            <a:xfrm>
              <a:off x="4352131" y="3726712"/>
              <a:ext cx="3509169" cy="2834426"/>
              <a:chOff x="4352131" y="3726712"/>
              <a:chExt cx="3509169" cy="2834426"/>
            </a:xfrm>
          </p:grpSpPr>
          <p:sp>
            <p:nvSpPr>
              <p:cNvPr id="53" name="文本框 52"/>
              <p:cNvSpPr txBox="1"/>
              <p:nvPr/>
            </p:nvSpPr>
            <p:spPr>
              <a:xfrm>
                <a:off x="4722845" y="6152515"/>
                <a:ext cx="2760520" cy="408623"/>
              </a:xfrm>
              <a:prstGeom prst="roundRect">
                <a:avLst/>
              </a:prstGeom>
              <a:noFill/>
              <a:ln w="19050">
                <a:solidFill>
                  <a:srgbClr val="FFD966"/>
                </a:solidFill>
              </a:ln>
            </p:spPr>
            <p:txBody>
              <a:bodyPr wrap="square" rtlCol="0" anchor="ctr">
                <a:spAutoFit/>
              </a:bodyPr>
              <a:lstStyle>
                <a:defPPr>
                  <a:defRPr lang="zh-HK"/>
                </a:defPPr>
                <a:lvl1pPr algn="ctr">
                  <a:defRPr>
                    <a:solidFill>
                      <a:srgbClr val="203864"/>
                    </a:solidFill>
                    <a:latin typeface="华文新魏" panose="02010800040101010101" pitchFamily="2" charset="-122"/>
                    <a:ea typeface="华文新魏" panose="02010800040101010101" pitchFamily="2" charset="-122"/>
                  </a:defRPr>
                </a:lvl1pPr>
              </a:lstStyle>
              <a:p>
                <a:r>
                  <a:rPr lang="en-US" altLang="zh-CN" smtClean="0"/>
                  <a:t>Mutil</a:t>
                </a:r>
                <a:r>
                  <a:rPr lang="en-US" altLang="zh-CN" dirty="0" smtClean="0"/>
                  <a:t>-LSTM</a:t>
                </a:r>
                <a:r>
                  <a:rPr lang="zh-CN" altLang="zh-CN" dirty="0" smtClean="0"/>
                  <a:t>模型预测结果</a:t>
                </a:r>
                <a:endParaRPr lang="zh-CN" altLang="zh-CN" dirty="0"/>
              </a:p>
            </p:txBody>
          </p:sp>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52131" y="3726712"/>
                <a:ext cx="3509169" cy="2414220"/>
              </a:xfrm>
              <a:prstGeom prst="rect">
                <a:avLst/>
              </a:prstGeom>
            </p:spPr>
          </p:pic>
        </p:grpSp>
        <p:grpSp>
          <p:nvGrpSpPr>
            <p:cNvPr id="19" name="组 18"/>
            <p:cNvGrpSpPr/>
            <p:nvPr/>
          </p:nvGrpSpPr>
          <p:grpSpPr>
            <a:xfrm>
              <a:off x="8217765" y="3706236"/>
              <a:ext cx="3523963" cy="2853604"/>
              <a:chOff x="8217765" y="3706236"/>
              <a:chExt cx="3523963" cy="2853604"/>
            </a:xfrm>
          </p:grpSpPr>
          <p:sp>
            <p:nvSpPr>
              <p:cNvPr id="54" name="文本框 53"/>
              <p:cNvSpPr txBox="1"/>
              <p:nvPr/>
            </p:nvSpPr>
            <p:spPr>
              <a:xfrm>
                <a:off x="8497383" y="6151217"/>
                <a:ext cx="2944524" cy="408623"/>
              </a:xfrm>
              <a:prstGeom prst="roundRect">
                <a:avLst/>
              </a:prstGeom>
              <a:noFill/>
              <a:ln w="19050">
                <a:solidFill>
                  <a:srgbClr val="FFD966"/>
                </a:solidFill>
              </a:ln>
            </p:spPr>
            <p:txBody>
              <a:bodyPr wrap="square" rtlCol="0" anchor="ctr">
                <a:spAutoFit/>
              </a:bodyPr>
              <a:lstStyle>
                <a:defPPr>
                  <a:defRPr lang="zh-HK"/>
                </a:defPPr>
                <a:lvl1pPr algn="ctr">
                  <a:defRPr>
                    <a:solidFill>
                      <a:srgbClr val="203864"/>
                    </a:solidFill>
                    <a:latin typeface="华文新魏" panose="02010800040101010101" pitchFamily="2" charset="-122"/>
                    <a:ea typeface="华文新魏" panose="02010800040101010101" pitchFamily="2" charset="-122"/>
                  </a:defRPr>
                </a:lvl1pPr>
              </a:lstStyle>
              <a:p>
                <a:r>
                  <a:rPr lang="zh-CN" altLang="en-US" smtClean="0"/>
                  <a:t>本文所设计</a:t>
                </a:r>
                <a:r>
                  <a:rPr lang="zh-CN" altLang="zh-CN" smtClean="0"/>
                  <a:t>模型</a:t>
                </a:r>
                <a:r>
                  <a:rPr lang="zh-CN" altLang="zh-CN" dirty="0" smtClean="0"/>
                  <a:t>预测结果</a:t>
                </a:r>
                <a:endParaRPr lang="zh-CN" altLang="zh-CN" dirty="0"/>
              </a:p>
            </p:txBody>
          </p:sp>
          <p:pic>
            <p:nvPicPr>
              <p:cNvPr id="12" name="图片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7765" y="3706236"/>
                <a:ext cx="3523963" cy="2424398"/>
              </a:xfrm>
              <a:prstGeom prst="rect">
                <a:avLst/>
              </a:prstGeom>
            </p:spPr>
          </p:pic>
        </p:grpSp>
        <p:grpSp>
          <p:nvGrpSpPr>
            <p:cNvPr id="56" name="组 55"/>
            <p:cNvGrpSpPr/>
            <p:nvPr/>
          </p:nvGrpSpPr>
          <p:grpSpPr>
            <a:xfrm>
              <a:off x="8217391" y="649293"/>
              <a:ext cx="3519684" cy="2862835"/>
              <a:chOff x="8217391" y="649293"/>
              <a:chExt cx="3519684" cy="2862835"/>
            </a:xfrm>
          </p:grpSpPr>
          <p:sp>
            <p:nvSpPr>
              <p:cNvPr id="52" name="文本框 51"/>
              <p:cNvSpPr txBox="1"/>
              <p:nvPr/>
            </p:nvSpPr>
            <p:spPr>
              <a:xfrm>
                <a:off x="8768179" y="3103505"/>
                <a:ext cx="2361367" cy="408623"/>
              </a:xfrm>
              <a:prstGeom prst="roundRect">
                <a:avLst/>
              </a:prstGeom>
              <a:noFill/>
              <a:ln w="19050">
                <a:solidFill>
                  <a:srgbClr val="A9D18E"/>
                </a:solidFill>
              </a:ln>
            </p:spPr>
            <p:txBody>
              <a:bodyPr wrap="square" rtlCol="0" anchor="ctr">
                <a:spAutoFit/>
              </a:bodyPr>
              <a:lstStyle/>
              <a:p>
                <a:pPr algn="ctr"/>
                <a:r>
                  <a:rPr lang="en-US" altLang="zh-CN" dirty="0" smtClean="0">
                    <a:solidFill>
                      <a:srgbClr val="203864"/>
                    </a:solidFill>
                    <a:latin typeface="华文新魏" panose="02010800040101010101" pitchFamily="2" charset="-122"/>
                    <a:ea typeface="华文新魏" panose="02010800040101010101" pitchFamily="2" charset="-122"/>
                  </a:rPr>
                  <a:t>LSTM</a:t>
                </a:r>
                <a:r>
                  <a:rPr lang="zh-CN" altLang="zh-CN" dirty="0" smtClean="0">
                    <a:solidFill>
                      <a:srgbClr val="203864"/>
                    </a:solidFill>
                    <a:latin typeface="华文新魏" panose="02010800040101010101" pitchFamily="2" charset="-122"/>
                    <a:ea typeface="华文新魏" panose="02010800040101010101" pitchFamily="2" charset="-122"/>
                  </a:rPr>
                  <a:t>模型</a:t>
                </a:r>
                <a:r>
                  <a:rPr lang="zh-CN" altLang="zh-CN" dirty="0">
                    <a:solidFill>
                      <a:srgbClr val="203864"/>
                    </a:solidFill>
                    <a:latin typeface="华文新魏" panose="02010800040101010101" pitchFamily="2" charset="-122"/>
                    <a:ea typeface="华文新魏" panose="02010800040101010101" pitchFamily="2" charset="-122"/>
                  </a:rPr>
                  <a:t>预测</a:t>
                </a:r>
                <a:r>
                  <a:rPr lang="zh-CN" altLang="zh-CN" dirty="0" smtClean="0">
                    <a:solidFill>
                      <a:srgbClr val="203864"/>
                    </a:solidFill>
                    <a:latin typeface="华文新魏" panose="02010800040101010101" pitchFamily="2" charset="-122"/>
                    <a:ea typeface="华文新魏" panose="02010800040101010101" pitchFamily="2" charset="-122"/>
                  </a:rPr>
                  <a:t>结果</a:t>
                </a:r>
                <a:endParaRPr lang="zh-CN" altLang="zh-CN" dirty="0">
                  <a:solidFill>
                    <a:srgbClr val="203864"/>
                  </a:solidFill>
                  <a:latin typeface="华文新魏" panose="02010800040101010101" pitchFamily="2" charset="-122"/>
                  <a:ea typeface="华文新魏" panose="02010800040101010101" pitchFamily="2" charset="-122"/>
                </a:endParaRPr>
              </a:p>
            </p:txBody>
          </p:sp>
          <p:pic>
            <p:nvPicPr>
              <p:cNvPr id="55" name="图片 5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7391" y="649293"/>
                <a:ext cx="3519684" cy="2421454"/>
              </a:xfrm>
              <a:prstGeom prst="rect">
                <a:avLst/>
              </a:prstGeom>
            </p:spPr>
          </p:pic>
        </p:grpSp>
        <p:grpSp>
          <p:nvGrpSpPr>
            <p:cNvPr id="5" name="组 4"/>
            <p:cNvGrpSpPr/>
            <p:nvPr/>
          </p:nvGrpSpPr>
          <p:grpSpPr>
            <a:xfrm>
              <a:off x="509985" y="3724879"/>
              <a:ext cx="3485753" cy="2838665"/>
              <a:chOff x="509985" y="3724879"/>
              <a:chExt cx="3485753" cy="2838665"/>
            </a:xfrm>
          </p:grpSpPr>
          <p:sp>
            <p:nvSpPr>
              <p:cNvPr id="18" name="文本框 17"/>
              <p:cNvSpPr txBox="1"/>
              <p:nvPr/>
            </p:nvSpPr>
            <p:spPr>
              <a:xfrm>
                <a:off x="833833" y="6154921"/>
                <a:ext cx="2823764" cy="408623"/>
              </a:xfrm>
              <a:prstGeom prst="roundRect">
                <a:avLst/>
              </a:prstGeom>
              <a:noFill/>
              <a:ln w="19050">
                <a:solidFill>
                  <a:srgbClr val="FFD966"/>
                </a:solidFill>
              </a:ln>
            </p:spPr>
            <p:txBody>
              <a:bodyPr wrap="square" rtlCol="0" anchor="ctr">
                <a:spAutoFit/>
              </a:bodyPr>
              <a:lstStyle>
                <a:defPPr>
                  <a:defRPr lang="zh-HK"/>
                </a:defPPr>
                <a:lvl1pPr algn="ctr">
                  <a:defRPr>
                    <a:solidFill>
                      <a:srgbClr val="203864"/>
                    </a:solidFill>
                    <a:latin typeface="华文新魏" panose="02010800040101010101" pitchFamily="2" charset="-122"/>
                    <a:ea typeface="华文新魏" panose="02010800040101010101" pitchFamily="2" charset="-122"/>
                  </a:defRPr>
                </a:lvl1pPr>
              </a:lstStyle>
              <a:p>
                <a:r>
                  <a:rPr lang="en-US" altLang="zh-CN" dirty="0" smtClean="0"/>
                  <a:t>CNN+LSTM</a:t>
                </a:r>
                <a:r>
                  <a:rPr lang="zh-CN" altLang="zh-CN" dirty="0" smtClean="0"/>
                  <a:t>模型</a:t>
                </a:r>
                <a:r>
                  <a:rPr lang="zh-CN" altLang="zh-CN" dirty="0"/>
                  <a:t>预测结果</a:t>
                </a:r>
              </a:p>
            </p:txBody>
          </p:sp>
          <p:pic>
            <p:nvPicPr>
              <p:cNvPr id="2" name="图片 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9985" y="3724879"/>
                <a:ext cx="3485753" cy="2398109"/>
              </a:xfrm>
              <a:prstGeom prst="rect">
                <a:avLst/>
              </a:prstGeom>
            </p:spPr>
          </p:pic>
        </p:grpSp>
      </p:grpSp>
    </p:spTree>
    <p:extLst>
      <p:ext uri="{BB962C8B-B14F-4D97-AF65-F5344CB8AC3E}">
        <p14:creationId xmlns:p14="http://schemas.microsoft.com/office/powerpoint/2010/main" val="32283106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文本框 11"/>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13" name="文本框 12"/>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14" name="文本框 13"/>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15" name="矩形 14"/>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文本框 15"/>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7" name="文本框 16"/>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8" name="文本框 17"/>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19" name="文本框 18"/>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0" name="文本框 19"/>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1647033520"/>
              </p:ext>
            </p:extLst>
          </p:nvPr>
        </p:nvGraphicFramePr>
        <p:xfrm>
          <a:off x="1298047" y="860346"/>
          <a:ext cx="9613900" cy="1642397"/>
        </p:xfrm>
        <a:graphic>
          <a:graphicData uri="http://schemas.openxmlformats.org/drawingml/2006/table">
            <a:tbl>
              <a:tblPr firstRow="1" firstCol="1" bandRow="1">
                <a:tableStyleId>{5C22544A-7EE6-4342-B048-85BDC9FD1C3A}</a:tableStyleId>
              </a:tblPr>
              <a:tblGrid>
                <a:gridCol w="4806950"/>
                <a:gridCol w="4806950"/>
              </a:tblGrid>
              <a:tr h="453678">
                <a:tc>
                  <a:txBody>
                    <a:bodyPr/>
                    <a:lstStyle/>
                    <a:p>
                      <a:pPr marL="0" algn="ctr" defTabSz="914400" rtl="0" eaLnBrk="1" latinLnBrk="0" hangingPunct="1">
                        <a:spcAft>
                          <a:spcPts val="0"/>
                        </a:spcAft>
                      </a:pPr>
                      <a:r>
                        <a:rPr lang="zh-CN" sz="2400" b="0" kern="100" dirty="0">
                          <a:solidFill>
                            <a:schemeClr val="tx1"/>
                          </a:solidFill>
                          <a:effectLst/>
                          <a:latin typeface="Times New Roman" charset="0"/>
                          <a:ea typeface="Times New Roman" charset="0"/>
                          <a:cs typeface="Times New Roman" charset="0"/>
                        </a:rPr>
                        <a:t>模型名称</a:t>
                      </a: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zh-CN" sz="2400" b="0" kern="100" dirty="0">
                          <a:solidFill>
                            <a:schemeClr val="tx1"/>
                          </a:solidFill>
                          <a:effectLst/>
                          <a:latin typeface="Times New Roman" charset="0"/>
                          <a:ea typeface="Times New Roman" charset="0"/>
                          <a:cs typeface="Times New Roman" charset="0"/>
                        </a:rPr>
                        <a:t>评价指标（</a:t>
                      </a:r>
                      <a:r>
                        <a:rPr lang="en-US" sz="2400" b="0" kern="100" dirty="0">
                          <a:solidFill>
                            <a:schemeClr val="tx1"/>
                          </a:solidFill>
                          <a:effectLst/>
                          <a:latin typeface="Times New Roman" charset="0"/>
                          <a:ea typeface="Times New Roman" charset="0"/>
                          <a:cs typeface="Times New Roman" charset="0"/>
                        </a:rPr>
                        <a:t>RMSE</a:t>
                      </a:r>
                      <a:r>
                        <a:rPr lang="zh-CN" sz="2400" b="0" kern="100" dirty="0">
                          <a:solidFill>
                            <a:schemeClr val="tx1"/>
                          </a:solidFill>
                          <a:effectLst/>
                          <a:latin typeface="Times New Roman" charset="0"/>
                          <a:ea typeface="Times New Roman" charset="0"/>
                          <a:cs typeface="Times New Roman" charset="0"/>
                        </a:rPr>
                        <a:t>）</a:t>
                      </a: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3678">
                <a:tc>
                  <a:txBody>
                    <a:bodyPr/>
                    <a:lstStyle/>
                    <a:p>
                      <a:pPr marL="0" algn="ctr" defTabSz="914400" rtl="0" eaLnBrk="1" latinLnBrk="0" hangingPunct="1">
                        <a:spcAft>
                          <a:spcPts val="0"/>
                        </a:spcAft>
                      </a:pPr>
                      <a:r>
                        <a:rPr lang="en-US" sz="2400" b="0" kern="100" dirty="0">
                          <a:solidFill>
                            <a:schemeClr val="tx1"/>
                          </a:solidFill>
                          <a:effectLst/>
                          <a:latin typeface="Times New Roman" charset="0"/>
                          <a:ea typeface="Times New Roman" charset="0"/>
                          <a:cs typeface="Times New Roman" charset="0"/>
                        </a:rPr>
                        <a:t>GCN+LSTM+P+W</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marL="0" algn="ctr" defTabSz="914400" rtl="0" eaLnBrk="1" latinLnBrk="0" hangingPunct="1">
                        <a:spcAft>
                          <a:spcPts val="0"/>
                        </a:spcAft>
                      </a:pPr>
                      <a:r>
                        <a:rPr lang="en-US" sz="2400" b="0" kern="100" dirty="0">
                          <a:solidFill>
                            <a:schemeClr val="tx1"/>
                          </a:solidFill>
                          <a:effectLst/>
                          <a:latin typeface="Times New Roman" charset="0"/>
                          <a:ea typeface="Times New Roman" charset="0"/>
                          <a:cs typeface="Times New Roman" charset="0"/>
                        </a:rPr>
                        <a:t>1.6203</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r>
              <a:tr h="369281">
                <a:tc>
                  <a:txBody>
                    <a:bodyPr/>
                    <a:lstStyle/>
                    <a:p>
                      <a:pPr marL="0" algn="ctr" defTabSz="914400" rtl="0" eaLnBrk="1" latinLnBrk="0" hangingPunct="1">
                        <a:spcAft>
                          <a:spcPts val="0"/>
                        </a:spcAft>
                      </a:pPr>
                      <a:r>
                        <a:rPr lang="en-US" sz="2400" b="0" kern="100" dirty="0">
                          <a:solidFill>
                            <a:schemeClr val="tx1"/>
                          </a:solidFill>
                          <a:effectLst/>
                          <a:latin typeface="Times New Roman" charset="0"/>
                          <a:ea typeface="Times New Roman" charset="0"/>
                          <a:cs typeface="Times New Roman" charset="0"/>
                        </a:rPr>
                        <a:t>LSTM+P+W</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marL="0" algn="ctr" defTabSz="914400" rtl="0" eaLnBrk="1" latinLnBrk="0" hangingPunct="1">
                        <a:spcAft>
                          <a:spcPts val="0"/>
                        </a:spcAft>
                      </a:pPr>
                      <a:r>
                        <a:rPr lang="en-US" altLang="zh-CN" sz="2400" b="0" kern="100" dirty="0" smtClean="0">
                          <a:solidFill>
                            <a:schemeClr val="tx1"/>
                          </a:solidFill>
                          <a:effectLst/>
                          <a:latin typeface="Times New Roman" charset="0"/>
                          <a:ea typeface="Times New Roman" charset="0"/>
                          <a:cs typeface="Times New Roman" charset="0"/>
                        </a:rPr>
                        <a:t>6.5362</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noFill/>
                  </a:tcPr>
                </a:tc>
              </a:tr>
              <a:tr h="219740">
                <a:tc>
                  <a:txBody>
                    <a:bodyPr/>
                    <a:lstStyle/>
                    <a:p>
                      <a:pPr marL="0" algn="ctr" defTabSz="914400" rtl="0" eaLnBrk="1" latinLnBrk="0" hangingPunct="1">
                        <a:spcAft>
                          <a:spcPts val="0"/>
                        </a:spcAft>
                      </a:pPr>
                      <a:r>
                        <a:rPr lang="en-US" sz="2400" b="0" kern="100" dirty="0">
                          <a:solidFill>
                            <a:schemeClr val="tx1"/>
                          </a:solidFill>
                          <a:effectLst/>
                          <a:latin typeface="Times New Roman" charset="0"/>
                          <a:ea typeface="Times New Roman" charset="0"/>
                          <a:cs typeface="Times New Roman" charset="0"/>
                        </a:rPr>
                        <a:t>GCN+LSTM</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spcAft>
                          <a:spcPts val="0"/>
                        </a:spcAft>
                      </a:pPr>
                      <a:r>
                        <a:rPr lang="en-US" sz="2400" b="0" kern="100" dirty="0">
                          <a:solidFill>
                            <a:schemeClr val="tx1"/>
                          </a:solidFill>
                          <a:effectLst/>
                          <a:latin typeface="Times New Roman" charset="0"/>
                          <a:ea typeface="Times New Roman" charset="0"/>
                          <a:cs typeface="Times New Roman" charset="0"/>
                        </a:rPr>
                        <a:t>1.8774</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1703888746"/>
              </p:ext>
            </p:extLst>
          </p:nvPr>
        </p:nvGraphicFramePr>
        <p:xfrm>
          <a:off x="1305983" y="3959099"/>
          <a:ext cx="9613900" cy="1593976"/>
        </p:xfrm>
        <a:graphic>
          <a:graphicData uri="http://schemas.openxmlformats.org/drawingml/2006/table">
            <a:tbl>
              <a:tblPr firstRow="1" firstCol="1" bandRow="1">
                <a:tableStyleId>{5C22544A-7EE6-4342-B048-85BDC9FD1C3A}</a:tableStyleId>
              </a:tblPr>
              <a:tblGrid>
                <a:gridCol w="4806950"/>
                <a:gridCol w="4806950"/>
              </a:tblGrid>
              <a:tr h="398494">
                <a:tc>
                  <a:txBody>
                    <a:bodyPr/>
                    <a:lstStyle/>
                    <a:p>
                      <a:pPr algn="ctr">
                        <a:spcAft>
                          <a:spcPts val="0"/>
                        </a:spcAft>
                      </a:pPr>
                      <a:r>
                        <a:rPr lang="zh-CN" sz="2400" b="0" kern="100" dirty="0">
                          <a:solidFill>
                            <a:schemeClr val="tx1"/>
                          </a:solidFill>
                          <a:effectLst/>
                          <a:latin typeface="Times New Roman" charset="0"/>
                          <a:ea typeface="Times New Roman" charset="0"/>
                          <a:cs typeface="Times New Roman" charset="0"/>
                        </a:rPr>
                        <a:t>模型</a:t>
                      </a:r>
                      <a:r>
                        <a:rPr lang="zh-CN" sz="2400" b="0" kern="100" dirty="0" smtClean="0">
                          <a:solidFill>
                            <a:schemeClr val="tx1"/>
                          </a:solidFill>
                          <a:effectLst/>
                          <a:latin typeface="Times New Roman" charset="0"/>
                          <a:ea typeface="Times New Roman" charset="0"/>
                          <a:cs typeface="Times New Roman" charset="0"/>
                        </a:rPr>
                        <a:t>名称</a:t>
                      </a:r>
                      <a:r>
                        <a:rPr lang="zh-CN" altLang="en-US" sz="2400" b="0" kern="100" dirty="0" smtClean="0">
                          <a:solidFill>
                            <a:schemeClr val="tx1"/>
                          </a:solidFill>
                          <a:effectLst/>
                          <a:latin typeface="Times New Roman" charset="0"/>
                          <a:ea typeface="Times New Roman" charset="0"/>
                          <a:cs typeface="Times New Roman" charset="0"/>
                        </a:rPr>
                        <a:t> </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spcAft>
                          <a:spcPts val="0"/>
                        </a:spcAft>
                      </a:pPr>
                      <a:r>
                        <a:rPr lang="zh-CN" sz="2400" b="0" kern="100" dirty="0">
                          <a:solidFill>
                            <a:schemeClr val="tx1"/>
                          </a:solidFill>
                          <a:effectLst/>
                          <a:latin typeface="Times New Roman" charset="0"/>
                          <a:ea typeface="Times New Roman" charset="0"/>
                          <a:cs typeface="Times New Roman" charset="0"/>
                        </a:rPr>
                        <a:t>评价指标（</a:t>
                      </a:r>
                      <a:r>
                        <a:rPr lang="en-US" sz="2400" b="0" kern="100" dirty="0">
                          <a:solidFill>
                            <a:schemeClr val="tx1"/>
                          </a:solidFill>
                          <a:effectLst/>
                          <a:latin typeface="Times New Roman" charset="0"/>
                          <a:ea typeface="Times New Roman" charset="0"/>
                          <a:cs typeface="Times New Roman" charset="0"/>
                        </a:rPr>
                        <a:t>RMSE</a:t>
                      </a:r>
                      <a:r>
                        <a:rPr lang="zh-CN" sz="2400" b="0" kern="100" dirty="0">
                          <a:solidFill>
                            <a:schemeClr val="tx1"/>
                          </a:solidFill>
                          <a:effectLst/>
                          <a:latin typeface="Times New Roman" charset="0"/>
                          <a:ea typeface="Times New Roman" charset="0"/>
                          <a:cs typeface="Times New Roman" charset="0"/>
                        </a:rPr>
                        <a:t>）</a:t>
                      </a:r>
                    </a:p>
                  </a:txBody>
                  <a:tcPr marL="68580" marR="68580" marT="0" marB="0"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98494">
                <a:tc>
                  <a:txBody>
                    <a:bodyPr/>
                    <a:lstStyle/>
                    <a:p>
                      <a:pPr algn="ctr">
                        <a:spcAft>
                          <a:spcPts val="0"/>
                        </a:spcAft>
                      </a:pPr>
                      <a:r>
                        <a:rPr lang="en-US" sz="2400" b="0" kern="100" dirty="0">
                          <a:solidFill>
                            <a:schemeClr val="tx1"/>
                          </a:solidFill>
                          <a:effectLst/>
                          <a:latin typeface="Times New Roman" charset="0"/>
                          <a:ea typeface="Times New Roman" charset="0"/>
                          <a:cs typeface="Times New Roman" charset="0"/>
                        </a:rPr>
                        <a:t>GCN+LSTM+P+W</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c>
                  <a:txBody>
                    <a:bodyPr/>
                    <a:lstStyle/>
                    <a:p>
                      <a:pPr algn="ctr">
                        <a:spcAft>
                          <a:spcPts val="0"/>
                        </a:spcAft>
                      </a:pPr>
                      <a:r>
                        <a:rPr lang="en-US" sz="2400" b="0" kern="100" dirty="0">
                          <a:solidFill>
                            <a:schemeClr val="tx1"/>
                          </a:solidFill>
                          <a:effectLst/>
                          <a:latin typeface="Times New Roman" charset="0"/>
                          <a:ea typeface="Times New Roman" charset="0"/>
                          <a:cs typeface="Times New Roman" charset="0"/>
                        </a:rPr>
                        <a:t>1.6203</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T w="12700" cap="flat" cmpd="sng" algn="ctr">
                      <a:solidFill>
                        <a:schemeClr val="tx1"/>
                      </a:solidFill>
                      <a:prstDash val="solid"/>
                      <a:round/>
                      <a:headEnd type="none" w="med" len="med"/>
                      <a:tailEnd type="none" w="med" len="med"/>
                    </a:lnT>
                    <a:noFill/>
                  </a:tcPr>
                </a:tc>
              </a:tr>
              <a:tr h="398494">
                <a:tc>
                  <a:txBody>
                    <a:bodyPr/>
                    <a:lstStyle/>
                    <a:p>
                      <a:pPr algn="ctr">
                        <a:spcAft>
                          <a:spcPts val="0"/>
                        </a:spcAft>
                      </a:pPr>
                      <a:r>
                        <a:rPr lang="en-US" sz="2400" b="0" kern="100" dirty="0">
                          <a:solidFill>
                            <a:schemeClr val="tx1"/>
                          </a:solidFill>
                          <a:effectLst/>
                          <a:latin typeface="Times New Roman" charset="0"/>
                          <a:ea typeface="Times New Roman" charset="0"/>
                          <a:cs typeface="Times New Roman" charset="0"/>
                        </a:rPr>
                        <a:t>GCN+LSTM+P</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noFill/>
                  </a:tcPr>
                </a:tc>
                <a:tc>
                  <a:txBody>
                    <a:bodyPr/>
                    <a:lstStyle/>
                    <a:p>
                      <a:pPr algn="ctr">
                        <a:spcAft>
                          <a:spcPts val="0"/>
                        </a:spcAft>
                      </a:pPr>
                      <a:r>
                        <a:rPr lang="en-US" sz="2400" b="0" kern="100">
                          <a:solidFill>
                            <a:schemeClr val="tx1"/>
                          </a:solidFill>
                          <a:effectLst/>
                          <a:latin typeface="Times New Roman" charset="0"/>
                          <a:ea typeface="Times New Roman" charset="0"/>
                          <a:cs typeface="Times New Roman" charset="0"/>
                        </a:rPr>
                        <a:t>1.6376</a:t>
                      </a:r>
                      <a:endParaRPr lang="zh-CN" sz="2400" b="0" kern="100">
                        <a:solidFill>
                          <a:schemeClr val="tx1"/>
                        </a:solidFill>
                        <a:effectLst/>
                        <a:latin typeface="Times New Roman" charset="0"/>
                        <a:ea typeface="Times New Roman" charset="0"/>
                        <a:cs typeface="Times New Roman" charset="0"/>
                      </a:endParaRPr>
                    </a:p>
                  </a:txBody>
                  <a:tcPr marL="68580" marR="68580" marT="0" marB="0" anchor="ctr">
                    <a:noFill/>
                  </a:tcPr>
                </a:tc>
              </a:tr>
              <a:tr h="398494">
                <a:tc>
                  <a:txBody>
                    <a:bodyPr/>
                    <a:lstStyle/>
                    <a:p>
                      <a:pPr algn="ctr">
                        <a:spcAft>
                          <a:spcPts val="0"/>
                        </a:spcAft>
                      </a:pPr>
                      <a:r>
                        <a:rPr lang="en-US" sz="2400" b="0" kern="100" dirty="0">
                          <a:solidFill>
                            <a:schemeClr val="tx1"/>
                          </a:solidFill>
                          <a:effectLst/>
                          <a:latin typeface="Times New Roman" charset="0"/>
                          <a:ea typeface="Times New Roman" charset="0"/>
                          <a:cs typeface="Times New Roman" charset="0"/>
                        </a:rPr>
                        <a:t>GCN+LSTM+W</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c>
                  <a:txBody>
                    <a:bodyPr/>
                    <a:lstStyle/>
                    <a:p>
                      <a:pPr algn="ctr">
                        <a:spcAft>
                          <a:spcPts val="0"/>
                        </a:spcAft>
                      </a:pPr>
                      <a:r>
                        <a:rPr lang="en-US" sz="2400" b="0" kern="100" dirty="0">
                          <a:solidFill>
                            <a:schemeClr val="tx1"/>
                          </a:solidFill>
                          <a:effectLst/>
                          <a:latin typeface="Times New Roman" charset="0"/>
                          <a:ea typeface="Times New Roman" charset="0"/>
                          <a:cs typeface="Times New Roman" charset="0"/>
                        </a:rPr>
                        <a:t>1.8594</a:t>
                      </a:r>
                      <a:endParaRPr lang="zh-CN" sz="2400" b="0" kern="100" dirty="0">
                        <a:solidFill>
                          <a:schemeClr val="tx1"/>
                        </a:solidFill>
                        <a:effectLst/>
                        <a:latin typeface="Times New Roman" charset="0"/>
                        <a:ea typeface="Times New Roman" charset="0"/>
                        <a:cs typeface="Times New Roman" charset="0"/>
                      </a:endParaRPr>
                    </a:p>
                  </a:txBody>
                  <a:tcPr marL="68580" marR="68580" marT="0" marB="0" anchor="ctr">
                    <a:lnB w="38100" cap="flat" cmpd="sng" algn="ctr">
                      <a:solidFill>
                        <a:schemeClr val="tx1"/>
                      </a:solidFill>
                      <a:prstDash val="solid"/>
                      <a:round/>
                      <a:headEnd type="none" w="med" len="med"/>
                      <a:tailEnd type="none" w="med" len="med"/>
                    </a:lnB>
                    <a:noFill/>
                  </a:tcPr>
                </a:tc>
              </a:tr>
            </a:tbl>
          </a:graphicData>
        </a:graphic>
      </p:graphicFrame>
      <p:sp>
        <p:nvSpPr>
          <p:cNvPr id="44" name="文本框 43"/>
          <p:cNvSpPr txBox="1"/>
          <p:nvPr/>
        </p:nvSpPr>
        <p:spPr>
          <a:xfrm>
            <a:off x="3211168" y="2782014"/>
            <a:ext cx="5769663" cy="646986"/>
          </a:xfrm>
          <a:prstGeom prst="roundRect">
            <a:avLst/>
          </a:prstGeom>
          <a:noFill/>
          <a:ln w="19050">
            <a:solidFill>
              <a:srgbClr val="FFD966"/>
            </a:solidFill>
          </a:ln>
        </p:spPr>
        <p:txBody>
          <a:bodyPr wrap="square" rtlCol="0" anchor="ctr">
            <a:spAutoFit/>
          </a:bodyPr>
          <a:lstStyle/>
          <a:p>
            <a:pPr algn="ctr"/>
            <a:r>
              <a:rPr lang="zh-CN" altLang="en-US" sz="3200" smtClean="0">
                <a:solidFill>
                  <a:srgbClr val="203864"/>
                </a:solidFill>
                <a:latin typeface="华文新魏" panose="02010800040101010101" pitchFamily="2" charset="-122"/>
                <a:ea typeface="华文新魏" panose="02010800040101010101" pitchFamily="2" charset="-122"/>
              </a:rPr>
              <a:t>流量</a:t>
            </a:r>
            <a:r>
              <a:rPr lang="zh-CN" altLang="en-US" sz="3200" dirty="0">
                <a:solidFill>
                  <a:srgbClr val="203864"/>
                </a:solidFill>
                <a:latin typeface="华文新魏" panose="02010800040101010101" pitchFamily="2" charset="-122"/>
                <a:ea typeface="华文新魏" panose="02010800040101010101" pitchFamily="2" charset="-122"/>
              </a:rPr>
              <a:t>预测</a:t>
            </a:r>
            <a:r>
              <a:rPr lang="zh-CN" altLang="en-US" sz="3200">
                <a:solidFill>
                  <a:srgbClr val="203864"/>
                </a:solidFill>
                <a:latin typeface="华文新魏" panose="02010800040101010101" pitchFamily="2" charset="-122"/>
                <a:ea typeface="华文新魏" panose="02010800040101010101" pitchFamily="2" charset="-122"/>
              </a:rPr>
              <a:t>系统</a:t>
            </a:r>
            <a:r>
              <a:rPr lang="zh-CN" altLang="en-US" sz="3200" smtClean="0">
                <a:solidFill>
                  <a:srgbClr val="203864"/>
                </a:solidFill>
                <a:latin typeface="华文新魏" panose="02010800040101010101" pitchFamily="2" charset="-122"/>
                <a:ea typeface="华文新魏" panose="02010800040101010101" pitchFamily="2" charset="-122"/>
              </a:rPr>
              <a:t>内模块</a:t>
            </a:r>
            <a:r>
              <a:rPr lang="zh-CN" altLang="en-US" sz="3200" dirty="0">
                <a:solidFill>
                  <a:srgbClr val="203864"/>
                </a:solidFill>
                <a:latin typeface="华文新魏" panose="02010800040101010101" pitchFamily="2" charset="-122"/>
                <a:ea typeface="华文新魏" panose="02010800040101010101" pitchFamily="2" charset="-122"/>
              </a:rPr>
              <a:t>作用</a:t>
            </a:r>
            <a:r>
              <a:rPr lang="zh-CN" altLang="en-US" sz="3200" dirty="0" smtClean="0">
                <a:solidFill>
                  <a:srgbClr val="203864"/>
                </a:solidFill>
                <a:latin typeface="华文新魏" panose="02010800040101010101" pitchFamily="2" charset="-122"/>
                <a:ea typeface="华文新魏" panose="02010800040101010101" pitchFamily="2" charset="-122"/>
              </a:rPr>
              <a:t>分析</a:t>
            </a:r>
            <a:endParaRPr lang="zh-CN" altLang="en-US" sz="3200" dirty="0">
              <a:solidFill>
                <a:srgbClr val="203864"/>
              </a:solidFill>
              <a:latin typeface="华文新魏" panose="02010800040101010101" pitchFamily="2" charset="-122"/>
              <a:ea typeface="华文新魏" panose="02010800040101010101" pitchFamily="2" charset="-122"/>
            </a:endParaRPr>
          </a:p>
        </p:txBody>
      </p:sp>
      <p:sp>
        <p:nvSpPr>
          <p:cNvPr id="21" name="文本框 20"/>
          <p:cNvSpPr txBox="1"/>
          <p:nvPr/>
        </p:nvSpPr>
        <p:spPr>
          <a:xfrm>
            <a:off x="3127348" y="5829487"/>
            <a:ext cx="5937304" cy="646986"/>
          </a:xfrm>
          <a:prstGeom prst="roundRect">
            <a:avLst/>
          </a:prstGeom>
          <a:noFill/>
          <a:ln w="19050">
            <a:solidFill>
              <a:srgbClr val="A9D28E"/>
            </a:solidFill>
          </a:ln>
        </p:spPr>
        <p:txBody>
          <a:bodyPr wrap="square" rtlCol="0" anchor="ctr">
            <a:spAutoFit/>
          </a:bodyPr>
          <a:lstStyle/>
          <a:p>
            <a:pPr algn="ctr"/>
            <a:r>
              <a:rPr lang="zh-CN" altLang="en-US" sz="3200" dirty="0" smtClean="0">
                <a:solidFill>
                  <a:srgbClr val="203864"/>
                </a:solidFill>
                <a:latin typeface="华文新魏" panose="02010800040101010101" pitchFamily="2" charset="-122"/>
                <a:ea typeface="华文新魏" panose="02010800040101010101" pitchFamily="2" charset="-122"/>
              </a:rPr>
              <a:t>其他特征</a:t>
            </a:r>
            <a:r>
              <a:rPr lang="zh-CN" altLang="en-US" sz="3200" smtClean="0">
                <a:solidFill>
                  <a:srgbClr val="203864"/>
                </a:solidFill>
                <a:latin typeface="华文新魏" panose="02010800040101010101" pitchFamily="2" charset="-122"/>
                <a:ea typeface="华文新魏" panose="02010800040101010101" pitchFamily="2" charset="-122"/>
              </a:rPr>
              <a:t>模块内各部分作用</a:t>
            </a:r>
            <a:r>
              <a:rPr lang="zh-CN" altLang="en-US" sz="3200" dirty="0" smtClean="0">
                <a:solidFill>
                  <a:srgbClr val="203864"/>
                </a:solidFill>
                <a:latin typeface="华文新魏" panose="02010800040101010101" pitchFamily="2" charset="-122"/>
                <a:ea typeface="华文新魏" panose="02010800040101010101" pitchFamily="2" charset="-122"/>
              </a:rPr>
              <a:t>分析</a:t>
            </a:r>
            <a:endParaRPr lang="zh-CN" altLang="en-US" sz="32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522822270"/>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par>
                                <p:cTn id="11" presetID="22" presetClass="entr" presetSubtype="8"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par>
                                <p:cTn id="14" presetID="22" presetClass="entr" presetSubtype="8"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869" y="1496023"/>
            <a:ext cx="11207681" cy="4366005"/>
            <a:chOff x="-2869" y="1011724"/>
            <a:chExt cx="11207681" cy="4366005"/>
          </a:xfrm>
        </p:grpSpPr>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69" y="1817891"/>
              <a:ext cx="1428902" cy="2620562"/>
            </a:xfrm>
            <a:prstGeom prst="rect">
              <a:avLst/>
            </a:prstGeom>
            <a:noFill/>
            <a:ln>
              <a:noFill/>
            </a:ln>
          </p:spPr>
        </p:pic>
        <p:sp>
          <p:nvSpPr>
            <p:cNvPr id="15" name="椭圆 14"/>
            <p:cNvSpPr/>
            <p:nvPr/>
          </p:nvSpPr>
          <p:spPr>
            <a:xfrm>
              <a:off x="2410133" y="1011724"/>
              <a:ext cx="918803" cy="918803"/>
            </a:xfrm>
            <a:prstGeom prst="ellipse">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A</a:t>
              </a:r>
              <a:endParaRPr lang="zh-HK" altLang="en-US" sz="3600" b="1" dirty="0">
                <a:latin typeface="微软雅黑" panose="020B0503020204020204" pitchFamily="34" charset="-122"/>
                <a:ea typeface="微软雅黑" panose="020B0503020204020204" pitchFamily="34" charset="-122"/>
              </a:endParaRPr>
            </a:p>
          </p:txBody>
        </p:sp>
        <p:sp>
          <p:nvSpPr>
            <p:cNvPr id="16" name="椭圆 15"/>
            <p:cNvSpPr/>
            <p:nvPr/>
          </p:nvSpPr>
          <p:spPr>
            <a:xfrm>
              <a:off x="3328937" y="2668773"/>
              <a:ext cx="918803" cy="918803"/>
            </a:xfrm>
            <a:prstGeom prst="ellipse">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B</a:t>
              </a:r>
              <a:endParaRPr lang="zh-HK" altLang="en-US" sz="3600" b="1" dirty="0">
                <a:latin typeface="微软雅黑" panose="020B0503020204020204" pitchFamily="34" charset="-122"/>
                <a:ea typeface="微软雅黑" panose="020B0503020204020204" pitchFamily="34" charset="-122"/>
              </a:endParaRPr>
            </a:p>
          </p:txBody>
        </p:sp>
        <p:sp>
          <p:nvSpPr>
            <p:cNvPr id="17" name="椭圆 16"/>
            <p:cNvSpPr/>
            <p:nvPr/>
          </p:nvSpPr>
          <p:spPr>
            <a:xfrm>
              <a:off x="2410133" y="4325822"/>
              <a:ext cx="918803" cy="918803"/>
            </a:xfrm>
            <a:prstGeom prst="ellipse">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微软雅黑" panose="020B0503020204020204" pitchFamily="34" charset="-122"/>
                  <a:ea typeface="微软雅黑" panose="020B0503020204020204" pitchFamily="34" charset="-122"/>
                </a:rPr>
                <a:t>C</a:t>
              </a:r>
              <a:endParaRPr lang="zh-HK" altLang="en-US" sz="3600" b="1" dirty="0">
                <a:latin typeface="微软雅黑" panose="020B0503020204020204" pitchFamily="34" charset="-122"/>
                <a:ea typeface="微软雅黑" panose="020B0503020204020204" pitchFamily="34" charset="-122"/>
              </a:endParaRPr>
            </a:p>
          </p:txBody>
        </p:sp>
        <p:cxnSp>
          <p:nvCxnSpPr>
            <p:cNvPr id="18" name="直接连接符 17"/>
            <p:cNvCxnSpPr/>
            <p:nvPr/>
          </p:nvCxnSpPr>
          <p:spPr>
            <a:xfrm flipV="1">
              <a:off x="1426033" y="1747981"/>
              <a:ext cx="812800" cy="482600"/>
            </a:xfrm>
            <a:prstGeom prst="line">
              <a:avLst/>
            </a:prstGeom>
            <a:ln w="28575">
              <a:solidFill>
                <a:srgbClr val="203864"/>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660831" y="3128171"/>
              <a:ext cx="1460500" cy="0"/>
            </a:xfrm>
            <a:prstGeom prst="line">
              <a:avLst/>
            </a:prstGeom>
            <a:ln w="28575">
              <a:solidFill>
                <a:srgbClr val="203864"/>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426033" y="4025762"/>
              <a:ext cx="812800" cy="482600"/>
            </a:xfrm>
            <a:prstGeom prst="line">
              <a:avLst/>
            </a:prstGeom>
            <a:ln w="28575">
              <a:solidFill>
                <a:srgbClr val="203864"/>
              </a:solidFill>
            </a:ln>
          </p:spPr>
          <p:style>
            <a:lnRef idx="1">
              <a:schemeClr val="accent1"/>
            </a:lnRef>
            <a:fillRef idx="0">
              <a:schemeClr val="accent1"/>
            </a:fillRef>
            <a:effectRef idx="0">
              <a:schemeClr val="accent1"/>
            </a:effectRef>
            <a:fontRef idx="minor">
              <a:schemeClr val="tx1"/>
            </a:fontRef>
          </p:style>
        </p:cxnSp>
        <p:sp>
          <p:nvSpPr>
            <p:cNvPr id="22" name="圆角矩形 21"/>
            <p:cNvSpPr/>
            <p:nvPr/>
          </p:nvSpPr>
          <p:spPr>
            <a:xfrm>
              <a:off x="3667733" y="1262919"/>
              <a:ext cx="6336075" cy="408623"/>
            </a:xfrm>
            <a:prstGeom prst="roundRect">
              <a:avLst/>
            </a:prstGeom>
            <a:noFill/>
            <a:ln w="19050">
              <a:solidFill>
                <a:srgbClr val="A9D18E"/>
              </a:solidFill>
            </a:ln>
          </p:spPr>
          <p:txBody>
            <a:bodyPr wrap="square" rtlCol="0" anchor="ctr">
              <a:spAutoFit/>
            </a:bodyPr>
            <a:lstStyle/>
            <a:p>
              <a:r>
                <a:rPr lang="zh-CN" altLang="zh-CN" dirty="0">
                  <a:solidFill>
                    <a:srgbClr val="203864"/>
                  </a:solidFill>
                  <a:latin typeface="华文新魏" panose="02010800040101010101" pitchFamily="2" charset="-122"/>
                  <a:ea typeface="华文新魏" panose="02010800040101010101" pitchFamily="2" charset="-122"/>
                </a:rPr>
                <a:t>本文所设计的交通流量预测</a:t>
              </a:r>
              <a:r>
                <a:rPr lang="zh-CN" altLang="zh-CN" dirty="0" smtClean="0">
                  <a:solidFill>
                    <a:srgbClr val="203864"/>
                  </a:solidFill>
                  <a:latin typeface="华文新魏" panose="02010800040101010101" pitchFamily="2" charset="-122"/>
                  <a:ea typeface="华文新魏" panose="02010800040101010101" pitchFamily="2" charset="-122"/>
                </a:rPr>
                <a:t>系统</a:t>
              </a:r>
              <a:r>
                <a:rPr lang="zh-CN" altLang="en-US" dirty="0" smtClean="0">
                  <a:solidFill>
                    <a:srgbClr val="203864"/>
                  </a:solidFill>
                  <a:latin typeface="华文新魏" panose="02010800040101010101" pitchFamily="2" charset="-122"/>
                  <a:ea typeface="华文新魏" panose="02010800040101010101" pitchFamily="2" charset="-122"/>
                </a:rPr>
                <a:t>预测</a:t>
              </a:r>
              <a:r>
                <a:rPr lang="zh-CN" altLang="zh-CN" dirty="0" smtClean="0">
                  <a:solidFill>
                    <a:srgbClr val="203864"/>
                  </a:solidFill>
                  <a:latin typeface="华文新魏" panose="02010800040101010101" pitchFamily="2" charset="-122"/>
                  <a:ea typeface="华文新魏" panose="02010800040101010101" pitchFamily="2" charset="-122"/>
                </a:rPr>
                <a:t>效果</a:t>
              </a:r>
              <a:r>
                <a:rPr lang="zh-CN" altLang="en-US" dirty="0" smtClean="0">
                  <a:solidFill>
                    <a:srgbClr val="203864"/>
                  </a:solidFill>
                  <a:latin typeface="华文新魏" panose="02010800040101010101" pitchFamily="2" charset="-122"/>
                  <a:ea typeface="华文新魏" panose="02010800040101010101" pitchFamily="2" charset="-122"/>
                </a:rPr>
                <a:t>明显</a:t>
              </a:r>
              <a:r>
                <a:rPr lang="zh-CN" altLang="zh-CN" dirty="0" smtClean="0">
                  <a:solidFill>
                    <a:srgbClr val="203864"/>
                  </a:solidFill>
                  <a:latin typeface="华文新魏" panose="02010800040101010101" pitchFamily="2" charset="-122"/>
                  <a:ea typeface="华文新魏" panose="02010800040101010101" pitchFamily="2" charset="-122"/>
                </a:rPr>
                <a:t>优于以往模型</a:t>
              </a:r>
              <a:r>
                <a:rPr lang="zh-CN" altLang="zh-CN" dirty="0">
                  <a:solidFill>
                    <a:srgbClr val="203864"/>
                  </a:solidFill>
                  <a:latin typeface="华文新魏" panose="02010800040101010101" pitchFamily="2" charset="-122"/>
                  <a:ea typeface="华文新魏" panose="02010800040101010101" pitchFamily="2" charset="-122"/>
                </a:rPr>
                <a:t>。</a:t>
              </a:r>
              <a:endParaRPr lang="zh-HK" altLang="zh-HK" dirty="0">
                <a:solidFill>
                  <a:srgbClr val="203864"/>
                </a:solidFill>
                <a:latin typeface="华文新魏" panose="02010800040101010101" pitchFamily="2" charset="-122"/>
                <a:ea typeface="华文新魏" panose="02010800040101010101" pitchFamily="2" charset="-122"/>
              </a:endParaRPr>
            </a:p>
          </p:txBody>
        </p:sp>
        <p:sp>
          <p:nvSpPr>
            <p:cNvPr id="25" name="圆角矩形 24"/>
            <p:cNvSpPr/>
            <p:nvPr/>
          </p:nvSpPr>
          <p:spPr>
            <a:xfrm>
              <a:off x="4480944" y="2617392"/>
              <a:ext cx="6723868" cy="1021556"/>
            </a:xfrm>
            <a:prstGeom prst="roundRect">
              <a:avLst/>
            </a:prstGeom>
            <a:noFill/>
            <a:ln w="19050">
              <a:solidFill>
                <a:srgbClr val="FFD966"/>
              </a:solidFill>
            </a:ln>
          </p:spPr>
          <p:txBody>
            <a:bodyPr wrap="square" rtlCol="0" anchor="ctr">
              <a:spAutoFit/>
            </a:bodyPr>
            <a:lstStyle/>
            <a:p>
              <a:pPr marL="285750" indent="-285750">
                <a:buFont typeface="Arial" charset="0"/>
                <a:buChar char="•"/>
              </a:pPr>
              <a:r>
                <a:rPr lang="zh-CN" altLang="zh-CN" dirty="0">
                  <a:solidFill>
                    <a:srgbClr val="203864"/>
                  </a:solidFill>
                  <a:latin typeface="华文新魏" panose="02010800040101010101" pitchFamily="2" charset="-122"/>
                  <a:ea typeface="华文新魏" panose="02010800040101010101" pitchFamily="2" charset="-122"/>
                </a:rPr>
                <a:t>提取空间特征用来预测道路上的交通流量是十分有效</a:t>
              </a:r>
              <a:r>
                <a:rPr lang="zh-CN" altLang="zh-CN" dirty="0" smtClean="0">
                  <a:solidFill>
                    <a:srgbClr val="203864"/>
                  </a:solidFill>
                  <a:latin typeface="华文新魏" panose="02010800040101010101" pitchFamily="2" charset="-122"/>
                  <a:ea typeface="华文新魏" panose="02010800040101010101" pitchFamily="2" charset="-122"/>
                </a:rPr>
                <a:t>的</a:t>
              </a:r>
              <a:r>
                <a:rPr lang="zh-CN" altLang="en-US" dirty="0" smtClean="0">
                  <a:solidFill>
                    <a:srgbClr val="203864"/>
                  </a:solidFill>
                  <a:latin typeface="华文新魏" panose="02010800040101010101" pitchFamily="2" charset="-122"/>
                  <a:ea typeface="华文新魏" panose="02010800040101010101" pitchFamily="2" charset="-122"/>
                </a:rPr>
                <a:t>。</a:t>
              </a:r>
              <a:endParaRPr lang="en-US" altLang="zh-CN" dirty="0" smtClean="0">
                <a:solidFill>
                  <a:srgbClr val="203864"/>
                </a:solidFill>
                <a:latin typeface="华文新魏" panose="02010800040101010101" pitchFamily="2" charset="-122"/>
                <a:ea typeface="华文新魏" panose="02010800040101010101" pitchFamily="2" charset="-122"/>
              </a:endParaRPr>
            </a:p>
            <a:p>
              <a:pPr marL="285750" indent="-285750">
                <a:buFont typeface="Arial" charset="0"/>
                <a:buChar char="•"/>
              </a:pPr>
              <a:r>
                <a:rPr lang="zh-CN" altLang="zh-CN" dirty="0" smtClean="0">
                  <a:solidFill>
                    <a:srgbClr val="203864"/>
                  </a:solidFill>
                  <a:latin typeface="华文新魏" panose="02010800040101010101" pitchFamily="2" charset="-122"/>
                  <a:ea typeface="华文新魏" panose="02010800040101010101" pitchFamily="2" charset="-122"/>
                </a:rPr>
                <a:t>通过</a:t>
              </a:r>
              <a:r>
                <a:rPr lang="zh-CN" altLang="en-US" dirty="0" smtClean="0">
                  <a:solidFill>
                    <a:srgbClr val="203864"/>
                  </a:solidFill>
                  <a:latin typeface="华文新魏" panose="02010800040101010101" pitchFamily="2" charset="-122"/>
                  <a:ea typeface="华文新魏" panose="02010800040101010101" pitchFamily="2" charset="-122"/>
                </a:rPr>
                <a:t>与</a:t>
              </a:r>
              <a:r>
                <a:rPr lang="en-US" altLang="zh-CN" dirty="0" smtClean="0">
                  <a:solidFill>
                    <a:srgbClr val="203864"/>
                  </a:solidFill>
                  <a:latin typeface="Times New Roman" charset="0"/>
                  <a:ea typeface="Times New Roman" charset="0"/>
                  <a:cs typeface="Times New Roman" charset="0"/>
                </a:rPr>
                <a:t>CNN+LSTM</a:t>
              </a:r>
              <a:r>
                <a:rPr lang="zh-CN" altLang="zh-CN" dirty="0">
                  <a:solidFill>
                    <a:srgbClr val="203864"/>
                  </a:solidFill>
                  <a:latin typeface="华文新魏" panose="02010800040101010101" pitchFamily="2" charset="-122"/>
                  <a:ea typeface="华文新魏" panose="02010800040101010101" pitchFamily="2" charset="-122"/>
                </a:rPr>
                <a:t>模型的预测</a:t>
              </a:r>
              <a:r>
                <a:rPr lang="zh-CN" altLang="zh-CN" dirty="0" smtClean="0">
                  <a:solidFill>
                    <a:srgbClr val="203864"/>
                  </a:solidFill>
                  <a:latin typeface="华文新魏" panose="02010800040101010101" pitchFamily="2" charset="-122"/>
                  <a:ea typeface="华文新魏" panose="02010800040101010101" pitchFamily="2" charset="-122"/>
                </a:rPr>
                <a:t>效果进行</a:t>
              </a:r>
              <a:r>
                <a:rPr lang="zh-CN" altLang="zh-CN" dirty="0">
                  <a:solidFill>
                    <a:srgbClr val="203864"/>
                  </a:solidFill>
                  <a:latin typeface="华文新魏" panose="02010800040101010101" pitchFamily="2" charset="-122"/>
                  <a:ea typeface="华文新魏" panose="02010800040101010101" pitchFamily="2" charset="-122"/>
                </a:rPr>
                <a:t>对比</a:t>
              </a:r>
              <a:r>
                <a:rPr lang="zh-CN" altLang="zh-CN" dirty="0" smtClean="0">
                  <a:solidFill>
                    <a:srgbClr val="203864"/>
                  </a:solidFill>
                  <a:latin typeface="华文新魏" panose="02010800040101010101" pitchFamily="2" charset="-122"/>
                  <a:ea typeface="华文新魏" panose="02010800040101010101" pitchFamily="2" charset="-122"/>
                </a:rPr>
                <a:t>，说明</a:t>
              </a:r>
              <a:r>
                <a:rPr lang="zh-CN" altLang="zh-CN" dirty="0">
                  <a:solidFill>
                    <a:srgbClr val="203864"/>
                  </a:solidFill>
                  <a:latin typeface="华文新魏" panose="02010800040101010101" pitchFamily="2" charset="-122"/>
                  <a:ea typeface="华文新魏" panose="02010800040101010101" pitchFamily="2" charset="-122"/>
                </a:rPr>
                <a:t>本文所提出</a:t>
              </a:r>
              <a:r>
                <a:rPr lang="zh-CN" altLang="zh-CN" dirty="0" smtClean="0">
                  <a:solidFill>
                    <a:srgbClr val="203864"/>
                  </a:solidFill>
                  <a:latin typeface="华文新魏" panose="02010800040101010101" pitchFamily="2" charset="-122"/>
                  <a:ea typeface="华文新魏" panose="02010800040101010101" pitchFamily="2" charset="-122"/>
                </a:rPr>
                <a:t>的空间</a:t>
              </a:r>
              <a:r>
                <a:rPr lang="zh-CN" altLang="zh-CN" dirty="0">
                  <a:solidFill>
                    <a:srgbClr val="203864"/>
                  </a:solidFill>
                  <a:latin typeface="华文新魏" panose="02010800040101010101" pitchFamily="2" charset="-122"/>
                  <a:ea typeface="华文新魏" panose="02010800040101010101" pitchFamily="2" charset="-122"/>
                </a:rPr>
                <a:t>特征提取</a:t>
              </a:r>
              <a:r>
                <a:rPr lang="zh-CN" altLang="zh-CN" dirty="0" smtClean="0">
                  <a:solidFill>
                    <a:srgbClr val="203864"/>
                  </a:solidFill>
                  <a:latin typeface="华文新魏" panose="02010800040101010101" pitchFamily="2" charset="-122"/>
                  <a:ea typeface="华文新魏" panose="02010800040101010101" pitchFamily="2" charset="-122"/>
                </a:rPr>
                <a:t>方法能够</a:t>
              </a:r>
              <a:r>
                <a:rPr lang="zh-CN" altLang="zh-CN" dirty="0">
                  <a:solidFill>
                    <a:srgbClr val="203864"/>
                  </a:solidFill>
                  <a:latin typeface="华文新魏" panose="02010800040101010101" pitchFamily="2" charset="-122"/>
                  <a:ea typeface="华文新魏" panose="02010800040101010101" pitchFamily="2" charset="-122"/>
                </a:rPr>
                <a:t>更好的</a:t>
              </a:r>
              <a:r>
                <a:rPr lang="zh-CN" altLang="zh-CN" dirty="0" smtClean="0">
                  <a:solidFill>
                    <a:srgbClr val="203864"/>
                  </a:solidFill>
                  <a:latin typeface="华文新魏" panose="02010800040101010101" pitchFamily="2" charset="-122"/>
                  <a:ea typeface="华文新魏" panose="02010800040101010101" pitchFamily="2" charset="-122"/>
                </a:rPr>
                <a:t>提取交通</a:t>
              </a:r>
              <a:r>
                <a:rPr lang="zh-CN" altLang="zh-CN" dirty="0">
                  <a:solidFill>
                    <a:srgbClr val="203864"/>
                  </a:solidFill>
                  <a:latin typeface="华文新魏" panose="02010800040101010101" pitchFamily="2" charset="-122"/>
                  <a:ea typeface="华文新魏" panose="02010800040101010101" pitchFamily="2" charset="-122"/>
                </a:rPr>
                <a:t>流量的空间</a:t>
              </a:r>
              <a:r>
                <a:rPr lang="zh-CN" altLang="zh-CN" dirty="0" smtClean="0">
                  <a:solidFill>
                    <a:srgbClr val="203864"/>
                  </a:solidFill>
                  <a:latin typeface="华文新魏" panose="02010800040101010101" pitchFamily="2" charset="-122"/>
                  <a:ea typeface="华文新魏" panose="02010800040101010101" pitchFamily="2" charset="-122"/>
                </a:rPr>
                <a:t>特征</a:t>
              </a:r>
              <a:r>
                <a:rPr lang="zh-CN" altLang="en-US" dirty="0" smtClean="0">
                  <a:solidFill>
                    <a:srgbClr val="203864"/>
                  </a:solidFill>
                  <a:latin typeface="华文新魏" panose="02010800040101010101" pitchFamily="2" charset="-122"/>
                  <a:ea typeface="华文新魏" panose="02010800040101010101" pitchFamily="2" charset="-122"/>
                </a:rPr>
                <a:t>。</a:t>
              </a:r>
              <a:endParaRPr lang="zh-HK" altLang="zh-HK" dirty="0">
                <a:solidFill>
                  <a:srgbClr val="203864"/>
                </a:solidFill>
                <a:latin typeface="华文新魏" panose="02010800040101010101" pitchFamily="2" charset="-122"/>
                <a:ea typeface="华文新魏" panose="02010800040101010101" pitchFamily="2" charset="-122"/>
              </a:endParaRPr>
            </a:p>
          </p:txBody>
        </p:sp>
        <p:sp>
          <p:nvSpPr>
            <p:cNvPr id="28" name="圆角矩形 27"/>
            <p:cNvSpPr/>
            <p:nvPr/>
          </p:nvSpPr>
          <p:spPr>
            <a:xfrm>
              <a:off x="3667734" y="4356173"/>
              <a:ext cx="6352566" cy="1021556"/>
            </a:xfrm>
            <a:prstGeom prst="roundRect">
              <a:avLst/>
            </a:prstGeom>
            <a:noFill/>
            <a:ln w="19050">
              <a:solidFill>
                <a:srgbClr val="BDD7EE"/>
              </a:solidFill>
            </a:ln>
          </p:spPr>
          <p:txBody>
            <a:bodyPr wrap="square" rtlCol="0" anchor="ctr">
              <a:spAutoFit/>
            </a:bodyPr>
            <a:lstStyle/>
            <a:p>
              <a:pPr marL="285750" indent="-285750">
                <a:buFont typeface="Arial" charset="0"/>
                <a:buChar char="•"/>
              </a:pPr>
              <a:r>
                <a:rPr lang="zh-CN" altLang="en-US" dirty="0" smtClean="0">
                  <a:solidFill>
                    <a:srgbClr val="203864"/>
                  </a:solidFill>
                  <a:latin typeface="华文新魏" panose="02010800040101010101" pitchFamily="2" charset="-122"/>
                  <a:ea typeface="华文新魏" panose="02010800040101010101" pitchFamily="2" charset="-122"/>
                </a:rPr>
                <a:t>其他特征提取模块对交通流量预测结果同样有积极的响应。</a:t>
              </a:r>
              <a:endParaRPr lang="en-US" altLang="zh-CN" dirty="0" smtClean="0">
                <a:solidFill>
                  <a:srgbClr val="203864"/>
                </a:solidFill>
                <a:latin typeface="华文新魏" panose="02010800040101010101" pitchFamily="2" charset="-122"/>
                <a:ea typeface="华文新魏" panose="02010800040101010101" pitchFamily="2" charset="-122"/>
              </a:endParaRPr>
            </a:p>
            <a:p>
              <a:pPr marL="285750" indent="-285750">
                <a:buFont typeface="Arial" charset="0"/>
                <a:buChar char="•"/>
              </a:pPr>
              <a:r>
                <a:rPr lang="zh-CN" altLang="zh-CN" dirty="0">
                  <a:solidFill>
                    <a:srgbClr val="203864"/>
                  </a:solidFill>
                  <a:latin typeface="华文新魏" panose="02010800040101010101" pitchFamily="2" charset="-122"/>
                  <a:ea typeface="华文新魏" panose="02010800040101010101" pitchFamily="2" charset="-122"/>
                </a:rPr>
                <a:t>周期特征提取</a:t>
              </a:r>
              <a:r>
                <a:rPr lang="zh-CN" altLang="zh-CN" dirty="0" smtClean="0">
                  <a:solidFill>
                    <a:srgbClr val="203864"/>
                  </a:solidFill>
                  <a:latin typeface="华文新魏" panose="02010800040101010101" pitchFamily="2" charset="-122"/>
                  <a:ea typeface="华文新魏" panose="02010800040101010101" pitchFamily="2" charset="-122"/>
                </a:rPr>
                <a:t>模块</a:t>
              </a:r>
              <a:r>
                <a:rPr lang="zh-CN" altLang="en-US" dirty="0" smtClean="0">
                  <a:solidFill>
                    <a:srgbClr val="203864"/>
                  </a:solidFill>
                  <a:latin typeface="华文新魏" panose="02010800040101010101" pitchFamily="2" charset="-122"/>
                  <a:ea typeface="华文新魏" panose="02010800040101010101" pitchFamily="2" charset="-122"/>
                </a:rPr>
                <a:t>效果较为明显，</a:t>
              </a:r>
              <a:r>
                <a:rPr lang="zh-CN" altLang="zh-CN" dirty="0" smtClean="0">
                  <a:solidFill>
                    <a:srgbClr val="203864"/>
                  </a:solidFill>
                  <a:latin typeface="华文新魏" panose="02010800040101010101" pitchFamily="2" charset="-122"/>
                  <a:ea typeface="华文新魏" panose="02010800040101010101" pitchFamily="2" charset="-122"/>
                </a:rPr>
                <a:t>天气特征提取模块</a:t>
              </a:r>
              <a:r>
                <a:rPr lang="zh-CN" altLang="en-US" dirty="0" smtClean="0">
                  <a:solidFill>
                    <a:srgbClr val="203864"/>
                  </a:solidFill>
                  <a:latin typeface="华文新魏" panose="02010800040101010101" pitchFamily="2" charset="-122"/>
                  <a:ea typeface="华文新魏" panose="02010800040101010101" pitchFamily="2" charset="-122"/>
                </a:rPr>
                <a:t>效果表现较差。</a:t>
              </a:r>
              <a:endParaRPr lang="zh-HK" altLang="zh-HK" dirty="0">
                <a:solidFill>
                  <a:srgbClr val="203864"/>
                </a:solidFill>
                <a:latin typeface="华文新魏" panose="02010800040101010101" pitchFamily="2" charset="-122"/>
                <a:ea typeface="华文新魏" panose="02010800040101010101" pitchFamily="2" charset="-122"/>
              </a:endParaRPr>
            </a:p>
          </p:txBody>
        </p:sp>
      </p:grpSp>
      <p:sp>
        <p:nvSpPr>
          <p:cNvPr id="23" name="矩形 22"/>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4" name="文本框 23"/>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26" name="文本框 25"/>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27" name="文本框 26"/>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29" name="矩形 28"/>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30" name="文本框 29"/>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31" name="文本框 30"/>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32" name="文本框 31"/>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33" name="文本框 32"/>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34" name="文本框 33"/>
          <p:cNvSpPr txBox="1"/>
          <p:nvPr/>
        </p:nvSpPr>
        <p:spPr>
          <a:xfrm>
            <a:off x="3108325"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研究工作</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971589835"/>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cxnSp>
        <p:nvCxnSpPr>
          <p:cNvPr id="31" name="直接连接符 30"/>
          <p:cNvCxnSpPr/>
          <p:nvPr/>
        </p:nvCxnSpPr>
        <p:spPr>
          <a:xfrm>
            <a:off x="15096767" y="1551268"/>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7591427" y="2127981"/>
            <a:ext cx="1795464" cy="1944224"/>
            <a:chOff x="7591427" y="2127981"/>
            <a:chExt cx="1795464" cy="1944224"/>
          </a:xfrm>
        </p:grpSpPr>
        <p:sp>
          <p:nvSpPr>
            <p:cNvPr id="24" name="文本框 23"/>
            <p:cNvSpPr txBox="1"/>
            <p:nvPr/>
          </p:nvSpPr>
          <p:spPr>
            <a:xfrm>
              <a:off x="7591430" y="3548985"/>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研究工作</a:t>
              </a:r>
              <a:endParaRPr lang="zh-HK" altLang="en-US" dirty="0"/>
            </a:p>
          </p:txBody>
        </p:sp>
        <p:sp>
          <p:nvSpPr>
            <p:cNvPr id="23" name="文本框 22"/>
            <p:cNvSpPr txBox="1"/>
            <p:nvPr/>
          </p:nvSpPr>
          <p:spPr>
            <a:xfrm>
              <a:off x="7591430" y="2838483"/>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论文结构</a:t>
              </a:r>
              <a:endParaRPr lang="zh-HK" altLang="en-US" dirty="0"/>
            </a:p>
          </p:txBody>
        </p:sp>
        <p:sp>
          <p:nvSpPr>
            <p:cNvPr id="21" name="文本框 20"/>
            <p:cNvSpPr txBox="1"/>
            <p:nvPr/>
          </p:nvSpPr>
          <p:spPr>
            <a:xfrm>
              <a:off x="7591427" y="2127981"/>
              <a:ext cx="1795460"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选题背景</a:t>
              </a:r>
              <a:endParaRPr lang="zh-HK" altLang="en-US" dirty="0"/>
            </a:p>
          </p:txBody>
        </p:sp>
      </p:grpSp>
      <p:sp>
        <p:nvSpPr>
          <p:cNvPr id="25" name="文本框 24"/>
          <p:cNvSpPr txBox="1"/>
          <p:nvPr/>
        </p:nvSpPr>
        <p:spPr>
          <a:xfrm>
            <a:off x="7614029" y="4259487"/>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研究结论</a:t>
            </a:r>
            <a:endParaRPr lang="zh-HK" altLang="en-US" dirty="0"/>
          </a:p>
        </p:txBody>
      </p:sp>
      <p:grpSp>
        <p:nvGrpSpPr>
          <p:cNvPr id="2" name="组合 1"/>
          <p:cNvGrpSpPr/>
          <p:nvPr/>
        </p:nvGrpSpPr>
        <p:grpSpPr>
          <a:xfrm>
            <a:off x="2805116" y="1735931"/>
            <a:ext cx="3721891" cy="3386138"/>
            <a:chOff x="2805116" y="1735931"/>
            <a:chExt cx="3721891" cy="3386138"/>
          </a:xfrm>
        </p:grpSpPr>
        <p:cxnSp>
          <p:nvCxnSpPr>
            <p:cNvPr id="4" name="直接连接符 3"/>
            <p:cNvCxnSpPr/>
            <p:nvPr/>
          </p:nvCxnSpPr>
          <p:spPr>
            <a:xfrm>
              <a:off x="6527007" y="1735931"/>
              <a:ext cx="0" cy="3386138"/>
            </a:xfrm>
            <a:prstGeom prst="line">
              <a:avLst/>
            </a:prstGeom>
            <a:ln>
              <a:solidFill>
                <a:srgbClr val="0174AB"/>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159923" y="2197037"/>
              <a:ext cx="1947861" cy="1940715"/>
              <a:chOff x="1709739" y="2636837"/>
              <a:chExt cx="1590160" cy="1584326"/>
            </a:xfrm>
            <a:effectLst/>
          </p:grpSpPr>
          <p:sp>
            <p:nvSpPr>
              <p:cNvPr id="9" name="Freeform 6"/>
              <p:cNvSpPr>
                <a:spLocks/>
              </p:cNvSpPr>
              <p:nvPr/>
            </p:nvSpPr>
            <p:spPr bwMode="auto">
              <a:xfrm>
                <a:off x="1709739" y="2636837"/>
                <a:ext cx="1468102" cy="1467129"/>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1"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2"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3"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4"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5"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6"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7"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grpSp>
        <p:sp>
          <p:nvSpPr>
            <p:cNvPr id="35" name="文本框 34"/>
            <p:cNvSpPr txBox="1"/>
            <p:nvPr/>
          </p:nvSpPr>
          <p:spPr>
            <a:xfrm>
              <a:off x="2805116" y="4137747"/>
              <a:ext cx="2657475" cy="523220"/>
            </a:xfrm>
            <a:prstGeom prst="rect">
              <a:avLst/>
            </a:prstGeom>
            <a:noFill/>
          </p:spPr>
          <p:txBody>
            <a:bodyPr wrap="square" rtlCol="0">
              <a:spAutoFit/>
            </a:bodyPr>
            <a:lstStyle/>
            <a:p>
              <a:pPr algn="ctr"/>
              <a:r>
                <a:rPr lang="en-US" altLang="zh-CN" sz="2800" b="1" spc="300" dirty="0" smtClean="0">
                  <a:solidFill>
                    <a:srgbClr val="203864"/>
                  </a:solidFill>
                  <a:latin typeface="微软雅黑" panose="020B0503020204020204" pitchFamily="34" charset="-122"/>
                  <a:ea typeface="微软雅黑" panose="020B0503020204020204" pitchFamily="34" charset="-122"/>
                </a:rPr>
                <a:t>CONTENT</a:t>
              </a:r>
              <a:endParaRPr lang="zh-HK" altLang="en-US" sz="2800" b="1" spc="300" dirty="0">
                <a:solidFill>
                  <a:srgbClr val="20386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066596515"/>
      </p:ext>
    </p:extLst>
  </p:cSld>
  <p:clrMapOvr>
    <a:masterClrMapping/>
  </p:clrMapOvr>
  <p:transition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2.29167E-6 0 L -0.55026 0.00162 " pathEditMode="relative" rAng="0" ptsTypes="AA">
                                      <p:cBhvr>
                                        <p:cTn id="6" dur="2000" fill="hold"/>
                                        <p:tgtEl>
                                          <p:spTgt spid="2"/>
                                        </p:tgtEl>
                                        <p:attrNameLst>
                                          <p:attrName>ppt_x</p:attrName>
                                          <p:attrName>ppt_y</p:attrName>
                                        </p:attrNameLst>
                                      </p:cBhvr>
                                      <p:rCtr x="-27513" y="69"/>
                                    </p:animMotion>
                                  </p:childTnLst>
                                </p:cTn>
                              </p:par>
                              <p:par>
                                <p:cTn id="7" presetID="42" presetClass="path" presetSubtype="0" accel="50000" decel="50000" fill="hold" nodeType="withEffect">
                                  <p:stCondLst>
                                    <p:cond delay="0"/>
                                  </p:stCondLst>
                                  <p:childTnLst>
                                    <p:animMotion origin="layout" path="M -3.95833E-6 -1.85185E-6 L 0.43295 -0.00023 " pathEditMode="relative" rAng="0" ptsTypes="AA">
                                      <p:cBhvr>
                                        <p:cTn id="8" dur="2000" fill="hold"/>
                                        <p:tgtEl>
                                          <p:spTgt spid="5"/>
                                        </p:tgtEl>
                                        <p:attrNameLst>
                                          <p:attrName>ppt_x</p:attrName>
                                          <p:attrName>ppt_y</p:attrName>
                                        </p:attrNameLst>
                                      </p:cBhvr>
                                      <p:rCtr x="21641" y="-23"/>
                                    </p:animMotion>
                                  </p:childTnLst>
                                </p:cTn>
                              </p:par>
                              <p:par>
                                <p:cTn id="9" presetID="42" presetClass="path" presetSubtype="0" accel="50000" decel="50000" fill="hold" grpId="0" nodeType="withEffect">
                                  <p:stCondLst>
                                    <p:cond delay="0"/>
                                  </p:stCondLst>
                                  <p:childTnLst>
                                    <p:animMotion origin="layout" path="M 3.125E-6 7.40741E-7 L -0.15899 -0.15718 " pathEditMode="relative" rAng="0" ptsTypes="AA">
                                      <p:cBhvr>
                                        <p:cTn id="10" dur="2000" fill="hold"/>
                                        <p:tgtEl>
                                          <p:spTgt spid="25"/>
                                        </p:tgtEl>
                                        <p:attrNameLst>
                                          <p:attrName>ppt_x</p:attrName>
                                          <p:attrName>ppt_y</p:attrName>
                                        </p:attrNameLst>
                                      </p:cBhvr>
                                      <p:rCtr x="-7956" y="-787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03864"/>
        </a:solidFill>
        <a:effectLst/>
      </p:bgPr>
    </p:bg>
    <p:spTree>
      <p:nvGrpSpPr>
        <p:cNvPr id="1" name=""/>
        <p:cNvGrpSpPr/>
        <p:nvPr/>
      </p:nvGrpSpPr>
      <p:grpSpPr>
        <a:xfrm>
          <a:off x="0" y="0"/>
          <a:ext cx="0" cy="0"/>
          <a:chOff x="0" y="0"/>
          <a:chExt cx="0" cy="0"/>
        </a:xfrm>
      </p:grpSpPr>
      <p:grpSp>
        <p:nvGrpSpPr>
          <p:cNvPr id="3" name="组合 2"/>
          <p:cNvGrpSpPr/>
          <p:nvPr/>
        </p:nvGrpSpPr>
        <p:grpSpPr>
          <a:xfrm>
            <a:off x="3083722"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solidFill>
                      <a:prstClr val="black"/>
                    </a:solidFill>
                  </a:endParaRPr>
                </a:p>
              </p:txBody>
            </p:sp>
            <p:sp>
              <p:nvSpPr>
                <p:cNvPr id="12"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solidFill>
                      <a:prstClr val="black"/>
                    </a:solidFill>
                  </a:endParaRPr>
                </a:p>
              </p:txBody>
            </p:sp>
          </p:grpSp>
          <p:sp>
            <p:nvSpPr>
              <p:cNvPr id="13" name="文本框 12"/>
              <p:cNvSpPr txBox="1"/>
              <p:nvPr/>
            </p:nvSpPr>
            <p:spPr>
              <a:xfrm>
                <a:off x="3187700" y="2847430"/>
                <a:ext cx="4021138" cy="1200329"/>
              </a:xfrm>
              <a:prstGeom prst="rect">
                <a:avLst/>
              </a:prstGeom>
              <a:noFill/>
            </p:spPr>
            <p:txBody>
              <a:bodyPr wrap="square" rtlCol="0">
                <a:spAutoFit/>
              </a:bodyPr>
              <a:lstStyle/>
              <a:p>
                <a:r>
                  <a:rPr lang="zh-CN" altLang="en-US" sz="7200" b="1" spc="300" dirty="0">
                    <a:solidFill>
                      <a:prstClr val="white"/>
                    </a:solidFill>
                    <a:latin typeface="微软雅黑" panose="020B0503020204020204" pitchFamily="34" charset="-122"/>
                    <a:ea typeface="微软雅黑" panose="020B0503020204020204" pitchFamily="34" charset="-122"/>
                  </a:rPr>
                  <a:t>研究结论</a:t>
                </a:r>
              </a:p>
            </p:txBody>
          </p:sp>
        </p:grpSp>
        <p:sp>
          <p:nvSpPr>
            <p:cNvPr id="15" name="矩形 14"/>
            <p:cNvSpPr/>
            <p:nvPr/>
          </p:nvSpPr>
          <p:spPr>
            <a:xfrm>
              <a:off x="4475163" y="3816912"/>
              <a:ext cx="3856037" cy="369332"/>
            </a:xfrm>
            <a:prstGeom prst="rect">
              <a:avLst/>
            </a:prstGeom>
          </p:spPr>
          <p:txBody>
            <a:bodyPr wrap="square">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rPr>
                <a:t>Conclusion</a:t>
              </a:r>
              <a:endParaRPr lang="zh-HK" altLang="en-US" dirty="0">
                <a:solidFill>
                  <a:prstClr val="white"/>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1473591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1" name="文本框 20"/>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22" name="文本框 21"/>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23" name="文本框 22"/>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24" name="矩形 23"/>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5" name="文本框 24"/>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26" name="文本框 25"/>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27" name="文本框 26"/>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28" name="文本框 27"/>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9" name="文本框 28"/>
          <p:cNvSpPr txBox="1"/>
          <p:nvPr/>
        </p:nvSpPr>
        <p:spPr>
          <a:xfrm>
            <a:off x="4691063"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研究结论</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33" name="1"/>
          <p:cNvSpPr/>
          <p:nvPr/>
        </p:nvSpPr>
        <p:spPr>
          <a:xfrm>
            <a:off x="1719557" y="2764988"/>
            <a:ext cx="8732543" cy="1328023"/>
          </a:xfrm>
          <a:prstGeom prst="roundRect">
            <a:avLst/>
          </a:prstGeom>
          <a:noFill/>
          <a:ln w="19050">
            <a:solidFill>
              <a:srgbClr val="A9D18E"/>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1</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本文提出的交通流量空间特征提取方法</a:t>
            </a:r>
            <a:r>
              <a:rPr lang="zh-CN" altLang="en-US" sz="2400" dirty="0" smtClean="0">
                <a:solidFill>
                  <a:srgbClr val="203864"/>
                </a:solidFill>
                <a:latin typeface="华文新魏" panose="02010800040101010101" pitchFamily="2" charset="-122"/>
                <a:ea typeface="华文新魏" panose="02010800040101010101" pitchFamily="2" charset="-122"/>
              </a:rPr>
              <a:t>可以</a:t>
            </a:r>
            <a:r>
              <a:rPr lang="zh-CN" altLang="zh-CN" sz="2400" dirty="0" smtClean="0">
                <a:solidFill>
                  <a:srgbClr val="203864"/>
                </a:solidFill>
                <a:latin typeface="华文新魏" panose="02010800040101010101" pitchFamily="2" charset="-122"/>
                <a:ea typeface="华文新魏" panose="02010800040101010101" pitchFamily="2" charset="-122"/>
              </a:rPr>
              <a:t>有效</a:t>
            </a:r>
            <a:r>
              <a:rPr lang="zh-CN" altLang="zh-CN" sz="2400" dirty="0">
                <a:solidFill>
                  <a:srgbClr val="203864"/>
                </a:solidFill>
                <a:latin typeface="华文新魏" panose="02010800040101010101" pitchFamily="2" charset="-122"/>
                <a:ea typeface="华文新魏" panose="02010800040101010101" pitchFamily="2" charset="-122"/>
              </a:rPr>
              <a:t>的将车辆数据集转换成道路上的交通流量并巧妙的、更切合实际的提取了道路上的交通流量的空间特征。</a:t>
            </a:r>
            <a:endParaRPr lang="en-US" altLang="zh-CN" sz="2400" dirty="0">
              <a:solidFill>
                <a:srgbClr val="203864"/>
              </a:solidFill>
              <a:latin typeface="华文新魏" panose="02010800040101010101" pitchFamily="2" charset="-122"/>
              <a:ea typeface="华文新魏" panose="02010800040101010101" pitchFamily="2" charset="-122"/>
            </a:endParaRPr>
          </a:p>
        </p:txBody>
      </p:sp>
      <p:sp>
        <p:nvSpPr>
          <p:cNvPr id="34" name="2"/>
          <p:cNvSpPr/>
          <p:nvPr/>
        </p:nvSpPr>
        <p:spPr>
          <a:xfrm>
            <a:off x="12445788" y="2764988"/>
            <a:ext cx="7264611" cy="1328023"/>
          </a:xfrm>
          <a:prstGeom prst="roundRect">
            <a:avLst/>
          </a:prstGeom>
          <a:noFill/>
          <a:ln w="19050">
            <a:solidFill>
              <a:srgbClr val="FFD966"/>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2</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本文</a:t>
            </a:r>
            <a:r>
              <a:rPr lang="zh-CN" altLang="zh-CN" sz="2400" dirty="0">
                <a:solidFill>
                  <a:srgbClr val="203864"/>
                </a:solidFill>
                <a:latin typeface="华文新魏" panose="02010800040101010101" pitchFamily="2" charset="-122"/>
                <a:ea typeface="华文新魏" panose="02010800040101010101" pitchFamily="2" charset="-122"/>
              </a:rPr>
              <a:t>设计并实现</a:t>
            </a:r>
            <a:r>
              <a:rPr lang="zh-CN" altLang="en-US" sz="2400" dirty="0">
                <a:solidFill>
                  <a:srgbClr val="203864"/>
                </a:solidFill>
                <a:latin typeface="华文新魏" panose="02010800040101010101" pitchFamily="2" charset="-122"/>
                <a:ea typeface="华文新魏" panose="02010800040101010101" pitchFamily="2" charset="-122"/>
              </a:rPr>
              <a:t>的</a:t>
            </a:r>
            <a:r>
              <a:rPr lang="zh-CN" altLang="zh-CN" sz="2400" dirty="0">
                <a:solidFill>
                  <a:srgbClr val="203864"/>
                </a:solidFill>
                <a:latin typeface="华文新魏" panose="02010800040101010101" pitchFamily="2" charset="-122"/>
                <a:ea typeface="华文新魏" panose="02010800040101010101" pitchFamily="2" charset="-122"/>
              </a:rPr>
              <a:t>基于深度学习的交通流量预测系统</a:t>
            </a:r>
            <a:r>
              <a:rPr lang="zh-CN" altLang="en-US" sz="2400" dirty="0">
                <a:solidFill>
                  <a:srgbClr val="203864"/>
                </a:solidFill>
                <a:latin typeface="华文新魏" panose="02010800040101010101" pitchFamily="2" charset="-122"/>
                <a:ea typeface="华文新魏" panose="02010800040101010101" pitchFamily="2" charset="-122"/>
              </a:rPr>
              <a:t>可以准确的对道路上的交通流量进行预测，其预测效果优于基线模型</a:t>
            </a:r>
            <a:r>
              <a:rPr lang="zh-CN" altLang="zh-CN" sz="2400" dirty="0">
                <a:solidFill>
                  <a:srgbClr val="203864"/>
                </a:solidFill>
                <a:latin typeface="华文新魏" panose="02010800040101010101" pitchFamily="2" charset="-122"/>
                <a:ea typeface="华文新魏" panose="02010800040101010101" pitchFamily="2" charset="-122"/>
              </a:rPr>
              <a:t>。 </a:t>
            </a:r>
            <a:endParaRPr lang="en-US" altLang="zh-CN" sz="2400" dirty="0">
              <a:solidFill>
                <a:srgbClr val="203864"/>
              </a:solidFill>
              <a:latin typeface="华文新魏" panose="02010800040101010101" pitchFamily="2" charset="-122"/>
              <a:ea typeface="华文新魏" panose="02010800040101010101" pitchFamily="2" charset="-122"/>
            </a:endParaRPr>
          </a:p>
        </p:txBody>
      </p:sp>
      <p:sp>
        <p:nvSpPr>
          <p:cNvPr id="35" name="3"/>
          <p:cNvSpPr/>
          <p:nvPr/>
        </p:nvSpPr>
        <p:spPr>
          <a:xfrm>
            <a:off x="2327897" y="8956232"/>
            <a:ext cx="7463182" cy="1328023"/>
          </a:xfrm>
          <a:prstGeom prst="roundRect">
            <a:avLst/>
          </a:prstGeom>
          <a:noFill/>
          <a:ln w="19050">
            <a:solidFill>
              <a:srgbClr val="BDD7EE"/>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3</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在流量预测方面，时间特征与空间特征对预测结果有较大的影响；同时，交通流量的周期特征与天气特征等其他特征也对流量预测的结果有一定</a:t>
            </a:r>
            <a:r>
              <a:rPr lang="zh-CN" altLang="en-US" sz="2400" dirty="0" smtClean="0">
                <a:solidFill>
                  <a:srgbClr val="203864"/>
                </a:solidFill>
                <a:latin typeface="华文新魏" panose="02010800040101010101" pitchFamily="2" charset="-122"/>
                <a:ea typeface="华文新魏" panose="02010800040101010101" pitchFamily="2" charset="-122"/>
              </a:rPr>
              <a:t>影响。</a:t>
            </a:r>
            <a:endParaRPr lang="zh-CN" altLang="en-US" sz="24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424252760"/>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45833E-6 0 L -0.94414 0.00787 " pathEditMode="relative" rAng="0" ptsTypes="AA">
                                      <p:cBhvr>
                                        <p:cTn id="6" dur="2000" fill="hold"/>
                                        <p:tgtEl>
                                          <p:spTgt spid="33"/>
                                        </p:tgtEl>
                                        <p:attrNameLst>
                                          <p:attrName>ppt_x</p:attrName>
                                          <p:attrName>ppt_y</p:attrName>
                                        </p:attrNameLst>
                                      </p:cBhvr>
                                      <p:rCtr x="-47214" y="394"/>
                                    </p:animMotion>
                                  </p:childTnLst>
                                </p:cTn>
                              </p:par>
                              <p:par>
                                <p:cTn id="7" presetID="42" presetClass="path" presetSubtype="0" accel="50000" decel="50000" fill="hold" grpId="0" nodeType="withEffect">
                                  <p:stCondLst>
                                    <p:cond delay="0"/>
                                  </p:stCondLst>
                                  <p:childTnLst>
                                    <p:animMotion origin="layout" path="M 0 0 L -0.82109 0.00741 " pathEditMode="relative" rAng="0" ptsTypes="AA">
                                      <p:cBhvr>
                                        <p:cTn id="8" dur="2000" fill="hold"/>
                                        <p:tgtEl>
                                          <p:spTgt spid="34"/>
                                        </p:tgtEl>
                                        <p:attrNameLst>
                                          <p:attrName>ppt_x</p:attrName>
                                          <p:attrName>ppt_y</p:attrName>
                                        </p:attrNameLst>
                                      </p:cBhvr>
                                      <p:rCtr x="-41055" y="370"/>
                                    </p:animMotion>
                                  </p:childTnLst>
                                </p:cTn>
                              </p:par>
                            </p:childTnLst>
                          </p:cTn>
                        </p:par>
                      </p:childTnLst>
                    </p:cTn>
                  </p:par>
                  <p:par>
                    <p:cTn id="9" fill="hold">
                      <p:stCondLst>
                        <p:cond delay="indefinite"/>
                      </p:stCondLst>
                      <p:childTnLst>
                        <p:par>
                          <p:cTn id="10" fill="hold">
                            <p:stCondLst>
                              <p:cond delay="0"/>
                            </p:stCondLst>
                            <p:childTnLst>
                              <p:par>
                                <p:cTn id="11" presetID="64" presetClass="path" presetSubtype="0" accel="50000" decel="50000" fill="hold" grpId="1" nodeType="clickEffect">
                                  <p:stCondLst>
                                    <p:cond delay="0"/>
                                  </p:stCondLst>
                                  <p:childTnLst>
                                    <p:animMotion origin="layout" path="M -0.82109 0.00741 L -0.82305 -0.77546 " pathEditMode="relative" rAng="0" ptsTypes="AA">
                                      <p:cBhvr>
                                        <p:cTn id="12" dur="2000" fill="hold"/>
                                        <p:tgtEl>
                                          <p:spTgt spid="34"/>
                                        </p:tgtEl>
                                        <p:attrNameLst>
                                          <p:attrName>ppt_x</p:attrName>
                                          <p:attrName>ppt_y</p:attrName>
                                        </p:attrNameLst>
                                      </p:cBhvr>
                                      <p:rCtr x="-104" y="-39144"/>
                                    </p:animMotion>
                                  </p:childTnLst>
                                </p:cTn>
                              </p:par>
                              <p:par>
                                <p:cTn id="13" presetID="42" presetClass="path" presetSubtype="0" accel="50000" decel="50000" fill="hold" grpId="0" nodeType="withEffect">
                                  <p:stCondLst>
                                    <p:cond delay="0"/>
                                  </p:stCondLst>
                                  <p:childTnLst>
                                    <p:animMotion origin="layout" path="M 4.79167E-6 2.22222E-6 L -0.00183 -0.90486 " pathEditMode="relative" rAng="0" ptsTypes="AA">
                                      <p:cBhvr>
                                        <p:cTn id="14" dur="2000" fill="hold"/>
                                        <p:tgtEl>
                                          <p:spTgt spid="35"/>
                                        </p:tgtEl>
                                        <p:attrNameLst>
                                          <p:attrName>ppt_x</p:attrName>
                                          <p:attrName>ppt_y</p:attrName>
                                        </p:attrNameLst>
                                      </p:cBhvr>
                                      <p:rCtr x="-91" y="-45255"/>
                                    </p:animMotion>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grpId="1" nodeType="clickEffect">
                                  <p:stCondLst>
                                    <p:cond delay="0"/>
                                  </p:stCondLst>
                                  <p:childTnLst>
                                    <p:animMotion origin="layout" path="M -0.00183 -0.90486 L 4.79167E-6 0.25 " pathEditMode="relative" rAng="0" ptsTypes="AA">
                                      <p:cBhvr>
                                        <p:cTn id="18" dur="2000" fill="hold"/>
                                        <p:tgtEl>
                                          <p:spTgt spid="35"/>
                                        </p:tgtEl>
                                        <p:attrNameLst>
                                          <p:attrName>ppt_x</p:attrName>
                                          <p:attrName>ppt_y</p:attrName>
                                        </p:attrNameLst>
                                      </p:cBhvr>
                                      <p:rCtr x="91" y="577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4" grpId="1" animBg="1"/>
      <p:bldP spid="35" grpId="0" animBg="1"/>
      <p:bldP spid="35"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cxnSp>
        <p:nvCxnSpPr>
          <p:cNvPr id="31" name="直接连接符 30"/>
          <p:cNvCxnSpPr/>
          <p:nvPr/>
        </p:nvCxnSpPr>
        <p:spPr>
          <a:xfrm>
            <a:off x="15096767" y="1551268"/>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7591427" y="2127981"/>
            <a:ext cx="1795460"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选题背景</a:t>
            </a:r>
            <a:endParaRPr lang="zh-HK" altLang="en-US" dirty="0"/>
          </a:p>
        </p:txBody>
      </p:sp>
      <p:grpSp>
        <p:nvGrpSpPr>
          <p:cNvPr id="3" name="组合 2"/>
          <p:cNvGrpSpPr/>
          <p:nvPr/>
        </p:nvGrpSpPr>
        <p:grpSpPr>
          <a:xfrm>
            <a:off x="7591430" y="2838483"/>
            <a:ext cx="1818060" cy="1944224"/>
            <a:chOff x="7591430" y="2838483"/>
            <a:chExt cx="1818060" cy="1944224"/>
          </a:xfrm>
        </p:grpSpPr>
        <p:sp>
          <p:nvSpPr>
            <p:cNvPr id="23" name="文本框 22"/>
            <p:cNvSpPr txBox="1"/>
            <p:nvPr/>
          </p:nvSpPr>
          <p:spPr>
            <a:xfrm>
              <a:off x="7591430" y="2838483"/>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论文结构</a:t>
              </a:r>
              <a:endParaRPr lang="zh-HK" altLang="en-US" dirty="0"/>
            </a:p>
          </p:txBody>
        </p:sp>
        <p:sp>
          <p:nvSpPr>
            <p:cNvPr id="24" name="文本框 23"/>
            <p:cNvSpPr txBox="1"/>
            <p:nvPr/>
          </p:nvSpPr>
          <p:spPr>
            <a:xfrm>
              <a:off x="7591430" y="3548985"/>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研究工作</a:t>
              </a:r>
              <a:endParaRPr lang="zh-HK" altLang="en-US" dirty="0"/>
            </a:p>
          </p:txBody>
        </p:sp>
        <p:sp>
          <p:nvSpPr>
            <p:cNvPr id="25" name="文本框 24"/>
            <p:cNvSpPr txBox="1"/>
            <p:nvPr/>
          </p:nvSpPr>
          <p:spPr>
            <a:xfrm>
              <a:off x="7614029" y="4259487"/>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研究结论</a:t>
              </a:r>
              <a:endParaRPr lang="zh-HK" altLang="en-US" dirty="0"/>
            </a:p>
          </p:txBody>
        </p:sp>
      </p:grpSp>
      <p:grpSp>
        <p:nvGrpSpPr>
          <p:cNvPr id="2" name="组合 1"/>
          <p:cNvGrpSpPr/>
          <p:nvPr/>
        </p:nvGrpSpPr>
        <p:grpSpPr>
          <a:xfrm>
            <a:off x="2805116" y="1735931"/>
            <a:ext cx="3721891" cy="3386138"/>
            <a:chOff x="2805116" y="1735931"/>
            <a:chExt cx="3721891" cy="3386138"/>
          </a:xfrm>
        </p:grpSpPr>
        <p:cxnSp>
          <p:nvCxnSpPr>
            <p:cNvPr id="4" name="直接连接符 3"/>
            <p:cNvCxnSpPr/>
            <p:nvPr/>
          </p:nvCxnSpPr>
          <p:spPr>
            <a:xfrm>
              <a:off x="6527007" y="1735931"/>
              <a:ext cx="0" cy="3386138"/>
            </a:xfrm>
            <a:prstGeom prst="line">
              <a:avLst/>
            </a:prstGeom>
            <a:ln>
              <a:solidFill>
                <a:srgbClr val="0174AB"/>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159923" y="2197037"/>
              <a:ext cx="1947861" cy="1940715"/>
              <a:chOff x="1709739" y="2636837"/>
              <a:chExt cx="1590160" cy="1584326"/>
            </a:xfrm>
            <a:effectLst/>
          </p:grpSpPr>
          <p:sp>
            <p:nvSpPr>
              <p:cNvPr id="9" name="Freeform 6"/>
              <p:cNvSpPr>
                <a:spLocks/>
              </p:cNvSpPr>
              <p:nvPr/>
            </p:nvSpPr>
            <p:spPr bwMode="auto">
              <a:xfrm>
                <a:off x="1709739" y="2636837"/>
                <a:ext cx="1468102" cy="1467129"/>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1"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2"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3"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4"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5"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6"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7"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grpSp>
        <p:sp>
          <p:nvSpPr>
            <p:cNvPr id="35" name="文本框 34"/>
            <p:cNvSpPr txBox="1"/>
            <p:nvPr/>
          </p:nvSpPr>
          <p:spPr>
            <a:xfrm>
              <a:off x="2805116" y="4137747"/>
              <a:ext cx="2657475" cy="523220"/>
            </a:xfrm>
            <a:prstGeom prst="rect">
              <a:avLst/>
            </a:prstGeom>
            <a:noFill/>
          </p:spPr>
          <p:txBody>
            <a:bodyPr wrap="square" rtlCol="0">
              <a:spAutoFit/>
            </a:bodyPr>
            <a:lstStyle/>
            <a:p>
              <a:pPr algn="ctr"/>
              <a:r>
                <a:rPr lang="en-US" altLang="zh-CN" sz="2800" b="1" spc="300" dirty="0" smtClean="0">
                  <a:solidFill>
                    <a:srgbClr val="203864"/>
                  </a:solidFill>
                  <a:latin typeface="微软雅黑" panose="020B0503020204020204" pitchFamily="34" charset="-122"/>
                  <a:ea typeface="微软雅黑" panose="020B0503020204020204" pitchFamily="34" charset="-122"/>
                </a:rPr>
                <a:t>CONTENT</a:t>
              </a:r>
              <a:endParaRPr lang="zh-HK" altLang="en-US" sz="2800" b="1" spc="300" dirty="0">
                <a:solidFill>
                  <a:srgbClr val="20386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4302050"/>
      </p:ext>
    </p:extLst>
  </p:cSld>
  <p:clrMapOvr>
    <a:masterClrMapping/>
  </p:clrMapOvr>
  <p:transition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2.29167E-6 0 L -0.55026 0.00162 " pathEditMode="relative" rAng="0" ptsTypes="AA">
                                      <p:cBhvr>
                                        <p:cTn id="6" dur="2000" fill="hold"/>
                                        <p:tgtEl>
                                          <p:spTgt spid="2"/>
                                        </p:tgtEl>
                                        <p:attrNameLst>
                                          <p:attrName>ppt_x</p:attrName>
                                          <p:attrName>ppt_y</p:attrName>
                                        </p:attrNameLst>
                                      </p:cBhvr>
                                      <p:rCtr x="-27513" y="69"/>
                                    </p:animMotion>
                                  </p:childTnLst>
                                </p:cTn>
                              </p:par>
                              <p:par>
                                <p:cTn id="7" presetID="42" presetClass="path" presetSubtype="0" accel="50000" decel="50000" fill="hold" nodeType="withEffect">
                                  <p:stCondLst>
                                    <p:cond delay="0"/>
                                  </p:stCondLst>
                                  <p:childTnLst>
                                    <p:animMotion origin="layout" path="M 4.58333E-6 4.44444E-6 L 0.45494 -0.00556 " pathEditMode="relative" rAng="0" ptsTypes="AA">
                                      <p:cBhvr>
                                        <p:cTn id="8" dur="2000" fill="hold"/>
                                        <p:tgtEl>
                                          <p:spTgt spid="3"/>
                                        </p:tgtEl>
                                        <p:attrNameLst>
                                          <p:attrName>ppt_x</p:attrName>
                                          <p:attrName>ppt_y</p:attrName>
                                        </p:attrNameLst>
                                      </p:cBhvr>
                                      <p:rCtr x="22747" y="-278"/>
                                    </p:animMotion>
                                  </p:childTnLst>
                                </p:cTn>
                              </p:par>
                              <p:par>
                                <p:cTn id="9" presetID="42" presetClass="path" presetSubtype="0" accel="50000" decel="50000" fill="hold" grpId="0" nodeType="withEffect">
                                  <p:stCondLst>
                                    <p:cond delay="0"/>
                                  </p:stCondLst>
                                  <p:childTnLst>
                                    <p:animMotion origin="layout" path="M -3.95833E-6 3.7037E-7 L -0.16198 0.1537 " pathEditMode="relative" rAng="0" ptsTypes="AA">
                                      <p:cBhvr>
                                        <p:cTn id="10" dur="2000" fill="hold"/>
                                        <p:tgtEl>
                                          <p:spTgt spid="21"/>
                                        </p:tgtEl>
                                        <p:attrNameLst>
                                          <p:attrName>ppt_x</p:attrName>
                                          <p:attrName>ppt_y</p:attrName>
                                        </p:attrNameLst>
                                      </p:cBhvr>
                                      <p:rCtr x="-8099" y="76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307672"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1" name="文本框 20"/>
          <p:cNvSpPr txBox="1"/>
          <p:nvPr/>
        </p:nvSpPr>
        <p:spPr>
          <a:xfrm>
            <a:off x="-2867" y="93911"/>
            <a:ext cx="1282527" cy="369332"/>
          </a:xfrm>
          <a:prstGeom prst="rect">
            <a:avLst/>
          </a:prstGeom>
          <a:noFill/>
        </p:spPr>
        <p:txBody>
          <a:bodyPr wrap="square" rtlCol="0">
            <a:spAutoFit/>
          </a:bodyPr>
          <a:lstStyle/>
          <a:p>
            <a:r>
              <a:rPr lang="zh-CN" altLang="en-US" spc="300" dirty="0">
                <a:solidFill>
                  <a:schemeClr val="bg1"/>
                </a:solidFill>
                <a:latin typeface="华文新魏" panose="02010800040101010101" pitchFamily="2" charset="-122"/>
                <a:ea typeface="华文新魏" panose="02010800040101010101" pitchFamily="2" charset="-122"/>
              </a:rPr>
              <a:t>选题背景</a:t>
            </a:r>
            <a:endParaRPr lang="zh-HK" altLang="en-US" spc="300" dirty="0">
              <a:solidFill>
                <a:schemeClr val="bg1"/>
              </a:solidFill>
              <a:latin typeface="华文新魏" panose="02010800040101010101" pitchFamily="2" charset="-122"/>
              <a:ea typeface="华文新魏" panose="02010800040101010101" pitchFamily="2" charset="-122"/>
            </a:endParaRPr>
          </a:p>
        </p:txBody>
      </p:sp>
      <p:sp>
        <p:nvSpPr>
          <p:cNvPr id="22" name="文本框 21"/>
          <p:cNvSpPr txBox="1"/>
          <p:nvPr/>
        </p:nvSpPr>
        <p:spPr>
          <a:xfrm>
            <a:off x="2681233"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研究工作</a:t>
            </a:r>
            <a:endParaRPr lang="zh-HK" altLang="en-US" dirty="0"/>
          </a:p>
        </p:txBody>
      </p:sp>
      <p:sp>
        <p:nvSpPr>
          <p:cNvPr id="23" name="文本框 22"/>
          <p:cNvSpPr txBox="1"/>
          <p:nvPr/>
        </p:nvSpPr>
        <p:spPr>
          <a:xfrm>
            <a:off x="4040840" y="93911"/>
            <a:ext cx="1295400" cy="369332"/>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dirty="0"/>
              <a:t>研究结论</a:t>
            </a:r>
            <a:endParaRPr lang="zh-HK" altLang="en-US" dirty="0"/>
          </a:p>
        </p:txBody>
      </p:sp>
      <p:sp>
        <p:nvSpPr>
          <p:cNvPr id="24" name="矩形 23"/>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5" name="文本框 24"/>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26" name="文本框 25"/>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27" name="文本框 26"/>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28" name="文本框 27"/>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9" name="文本框 28"/>
          <p:cNvSpPr txBox="1"/>
          <p:nvPr/>
        </p:nvSpPr>
        <p:spPr>
          <a:xfrm>
            <a:off x="4691063" y="0"/>
            <a:ext cx="1559808" cy="561600"/>
          </a:xfrm>
          <a:prstGeom prst="rect">
            <a:avLst/>
          </a:prstGeom>
          <a:solidFill>
            <a:srgbClr val="D9D9D9"/>
          </a:solidFill>
        </p:spPr>
        <p:txBody>
          <a:bodyPr wrap="square" rtlCol="0" anchor="ctr">
            <a:noAutofit/>
          </a:bodyPr>
          <a:lstStyle/>
          <a:p>
            <a:pPr algn="ctr"/>
            <a:r>
              <a:rPr lang="zh-CN" altLang="en-US" sz="2400" spc="300" dirty="0" smtClean="0">
                <a:solidFill>
                  <a:srgbClr val="203864"/>
                </a:solidFill>
                <a:latin typeface="华文新魏" panose="02010800040101010101" pitchFamily="2" charset="-122"/>
                <a:ea typeface="华文新魏" panose="02010800040101010101" pitchFamily="2" charset="-122"/>
              </a:rPr>
              <a:t>研究结论</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33" name="1"/>
          <p:cNvSpPr/>
          <p:nvPr/>
        </p:nvSpPr>
        <p:spPr>
          <a:xfrm>
            <a:off x="-9307041" y="1160463"/>
            <a:ext cx="8712200" cy="1328023"/>
          </a:xfrm>
          <a:prstGeom prst="roundRect">
            <a:avLst/>
          </a:prstGeom>
          <a:noFill/>
          <a:ln w="19050">
            <a:solidFill>
              <a:srgbClr val="A9D18E"/>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1</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本文提出的交通流量空间特征提取方法</a:t>
            </a:r>
            <a:r>
              <a:rPr lang="zh-CN" altLang="en-US" sz="2400" dirty="0" smtClean="0">
                <a:solidFill>
                  <a:srgbClr val="203864"/>
                </a:solidFill>
                <a:latin typeface="华文新魏" panose="02010800040101010101" pitchFamily="2" charset="-122"/>
                <a:ea typeface="华文新魏" panose="02010800040101010101" pitchFamily="2" charset="-122"/>
              </a:rPr>
              <a:t>可以</a:t>
            </a:r>
            <a:r>
              <a:rPr lang="zh-CN" altLang="zh-CN" sz="2400" dirty="0" smtClean="0">
                <a:solidFill>
                  <a:srgbClr val="203864"/>
                </a:solidFill>
                <a:latin typeface="华文新魏" panose="02010800040101010101" pitchFamily="2" charset="-122"/>
                <a:ea typeface="华文新魏" panose="02010800040101010101" pitchFamily="2" charset="-122"/>
              </a:rPr>
              <a:t>有效</a:t>
            </a:r>
            <a:r>
              <a:rPr lang="zh-CN" altLang="zh-CN" sz="2400" dirty="0">
                <a:solidFill>
                  <a:srgbClr val="203864"/>
                </a:solidFill>
                <a:latin typeface="华文新魏" panose="02010800040101010101" pitchFamily="2" charset="-122"/>
                <a:ea typeface="华文新魏" panose="02010800040101010101" pitchFamily="2" charset="-122"/>
              </a:rPr>
              <a:t>的将车辆数据集转换成道路上的交通流量并巧妙的、更切合实际的提取了道路上的交通流量的空间特征。</a:t>
            </a:r>
            <a:endParaRPr lang="en-US" altLang="zh-CN" sz="2400" dirty="0">
              <a:solidFill>
                <a:srgbClr val="203864"/>
              </a:solidFill>
              <a:latin typeface="华文新魏" panose="02010800040101010101" pitchFamily="2" charset="-122"/>
              <a:ea typeface="华文新魏" panose="02010800040101010101" pitchFamily="2" charset="-122"/>
            </a:endParaRPr>
          </a:p>
        </p:txBody>
      </p:sp>
      <p:sp>
        <p:nvSpPr>
          <p:cNvPr id="34" name="2"/>
          <p:cNvSpPr/>
          <p:nvPr/>
        </p:nvSpPr>
        <p:spPr>
          <a:xfrm>
            <a:off x="14516800" y="2814416"/>
            <a:ext cx="8712200" cy="1328023"/>
          </a:xfrm>
          <a:prstGeom prst="roundRect">
            <a:avLst/>
          </a:prstGeom>
          <a:noFill/>
          <a:ln w="19050">
            <a:solidFill>
              <a:srgbClr val="FFD966"/>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2</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本文</a:t>
            </a:r>
            <a:r>
              <a:rPr lang="zh-CN" altLang="zh-CN" sz="2400" dirty="0">
                <a:solidFill>
                  <a:srgbClr val="203864"/>
                </a:solidFill>
                <a:latin typeface="华文新魏" panose="02010800040101010101" pitchFamily="2" charset="-122"/>
                <a:ea typeface="华文新魏" panose="02010800040101010101" pitchFamily="2" charset="-122"/>
              </a:rPr>
              <a:t>设计并实现</a:t>
            </a:r>
            <a:r>
              <a:rPr lang="zh-CN" altLang="en-US" sz="2400" dirty="0">
                <a:solidFill>
                  <a:srgbClr val="203864"/>
                </a:solidFill>
                <a:latin typeface="华文新魏" panose="02010800040101010101" pitchFamily="2" charset="-122"/>
                <a:ea typeface="华文新魏" panose="02010800040101010101" pitchFamily="2" charset="-122"/>
              </a:rPr>
              <a:t>的</a:t>
            </a:r>
            <a:r>
              <a:rPr lang="zh-CN" altLang="zh-CN" sz="2400" dirty="0">
                <a:solidFill>
                  <a:srgbClr val="203864"/>
                </a:solidFill>
                <a:latin typeface="华文新魏" panose="02010800040101010101" pitchFamily="2" charset="-122"/>
                <a:ea typeface="华文新魏" panose="02010800040101010101" pitchFamily="2" charset="-122"/>
              </a:rPr>
              <a:t>基于深度学习的交通流量预测系统</a:t>
            </a:r>
            <a:r>
              <a:rPr lang="zh-CN" altLang="en-US" sz="2400" dirty="0">
                <a:solidFill>
                  <a:srgbClr val="203864"/>
                </a:solidFill>
                <a:latin typeface="华文新魏" panose="02010800040101010101" pitchFamily="2" charset="-122"/>
                <a:ea typeface="华文新魏" panose="02010800040101010101" pitchFamily="2" charset="-122"/>
              </a:rPr>
              <a:t>可以准确的对道路上的交通流量进行预测，其预测效果优于基线模型</a:t>
            </a:r>
            <a:r>
              <a:rPr lang="zh-CN" altLang="zh-CN" sz="2400" dirty="0">
                <a:solidFill>
                  <a:srgbClr val="203864"/>
                </a:solidFill>
                <a:latin typeface="华文新魏" panose="02010800040101010101" pitchFamily="2" charset="-122"/>
                <a:ea typeface="华文新魏" panose="02010800040101010101" pitchFamily="2" charset="-122"/>
              </a:rPr>
              <a:t>。 </a:t>
            </a:r>
            <a:endParaRPr lang="en-US" altLang="zh-CN" sz="2400" dirty="0">
              <a:solidFill>
                <a:srgbClr val="203864"/>
              </a:solidFill>
              <a:latin typeface="华文新魏" panose="02010800040101010101" pitchFamily="2" charset="-122"/>
              <a:ea typeface="华文新魏" panose="02010800040101010101" pitchFamily="2" charset="-122"/>
            </a:endParaRPr>
          </a:p>
        </p:txBody>
      </p:sp>
      <p:sp>
        <p:nvSpPr>
          <p:cNvPr id="35" name="3"/>
          <p:cNvSpPr/>
          <p:nvPr/>
        </p:nvSpPr>
        <p:spPr>
          <a:xfrm>
            <a:off x="1776540" y="10321296"/>
            <a:ext cx="8712200" cy="1328023"/>
          </a:xfrm>
          <a:prstGeom prst="roundRect">
            <a:avLst/>
          </a:prstGeom>
          <a:noFill/>
          <a:ln w="19050">
            <a:solidFill>
              <a:srgbClr val="BDD7EE"/>
            </a:solidFill>
          </a:ln>
        </p:spPr>
        <p:txBody>
          <a:bodyPr wrap="square" rtlCol="0" anchor="ctr">
            <a:spAutoFit/>
          </a:bodyPr>
          <a:lstStyle/>
          <a:p>
            <a:r>
              <a:rPr lang="zh-CN" altLang="zh-CN" sz="2400" dirty="0">
                <a:solidFill>
                  <a:srgbClr val="203864"/>
                </a:solidFill>
                <a:latin typeface="华文新魏" panose="02010800040101010101" pitchFamily="2" charset="-122"/>
                <a:ea typeface="华文新魏" panose="02010800040101010101" pitchFamily="2" charset="-122"/>
              </a:rPr>
              <a:t>（</a:t>
            </a:r>
            <a:r>
              <a:rPr lang="en-US" altLang="zh-CN" sz="2400" dirty="0">
                <a:solidFill>
                  <a:srgbClr val="203864"/>
                </a:solidFill>
                <a:latin typeface="华文新魏" panose="02010800040101010101" pitchFamily="2" charset="-122"/>
                <a:ea typeface="华文新魏" panose="02010800040101010101" pitchFamily="2" charset="-122"/>
              </a:rPr>
              <a:t>3</a:t>
            </a:r>
            <a:r>
              <a:rPr lang="zh-CN" altLang="zh-CN" sz="2400" dirty="0">
                <a:solidFill>
                  <a:srgbClr val="203864"/>
                </a:solidFill>
                <a:latin typeface="华文新魏" panose="02010800040101010101" pitchFamily="2" charset="-122"/>
                <a:ea typeface="华文新魏" panose="02010800040101010101" pitchFamily="2" charset="-122"/>
              </a:rPr>
              <a:t>）</a:t>
            </a:r>
            <a:r>
              <a:rPr lang="zh-CN" altLang="en-US" sz="2400" dirty="0">
                <a:solidFill>
                  <a:srgbClr val="203864"/>
                </a:solidFill>
                <a:latin typeface="华文新魏" panose="02010800040101010101" pitchFamily="2" charset="-122"/>
                <a:ea typeface="华文新魏" panose="02010800040101010101" pitchFamily="2" charset="-122"/>
              </a:rPr>
              <a:t>在流量预测方面，时间特征与空间特征对预测结果有较大的影响；同时，交通流量的周期特征与天气特征等其他特征也对流量预测的结果有一定</a:t>
            </a:r>
            <a:r>
              <a:rPr lang="zh-CN" altLang="en-US" sz="2400" dirty="0" smtClean="0">
                <a:solidFill>
                  <a:srgbClr val="203864"/>
                </a:solidFill>
                <a:latin typeface="华文新魏" panose="02010800040101010101" pitchFamily="2" charset="-122"/>
                <a:ea typeface="华文新魏" panose="02010800040101010101" pitchFamily="2" charset="-122"/>
              </a:rPr>
              <a:t>影响。</a:t>
            </a:r>
            <a:endParaRPr lang="zh-CN" altLang="en-US" sz="24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399670049"/>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90404 0.00278 L -0.0401 0.01065 " pathEditMode="relative" rAng="0" ptsTypes="AA">
                                      <p:cBhvr>
                                        <p:cTn id="6" dur="2000" spd="-100000" fill="hold"/>
                                        <p:tgtEl>
                                          <p:spTgt spid="33"/>
                                        </p:tgtEl>
                                        <p:attrNameLst>
                                          <p:attrName>ppt_x</p:attrName>
                                          <p:attrName>ppt_y</p:attrName>
                                        </p:attrNameLst>
                                      </p:cBhvr>
                                      <p:rCtr x="-47214" y="394"/>
                                    </p:animMotion>
                                  </p:childTnLst>
                                </p:cTn>
                              </p:par>
                              <p:par>
                                <p:cTn id="7" presetID="42" presetClass="path" presetSubtype="0" accel="50000" decel="50000" fill="hold" grpId="0" nodeType="withEffect">
                                  <p:stCondLst>
                                    <p:cond delay="0"/>
                                  </p:stCondLst>
                                  <p:childTnLst>
                                    <p:animMotion origin="layout" path="M -0.00065 -0.00741 L -1.04857 -0.00718 " pathEditMode="relative" rAng="0" ptsTypes="AA">
                                      <p:cBhvr>
                                        <p:cTn id="8" dur="2000" fill="hold"/>
                                        <p:tgtEl>
                                          <p:spTgt spid="34"/>
                                        </p:tgtEl>
                                        <p:attrNameLst>
                                          <p:attrName>ppt_x</p:attrName>
                                          <p:attrName>ppt_y</p:attrName>
                                        </p:attrNameLst>
                                      </p:cBhvr>
                                      <p:rCtr x="-52396" y="0"/>
                                    </p:animMotion>
                                  </p:childTnLst>
                                </p:cTn>
                              </p:par>
                              <p:par>
                                <p:cTn id="9" presetID="42" presetClass="path" presetSubtype="0" accel="50000" decel="50000" fill="hold" grpId="0" nodeType="withEffect">
                                  <p:stCondLst>
                                    <p:cond delay="0"/>
                                  </p:stCondLst>
                                  <p:childTnLst>
                                    <p:animMotion origin="layout" path="M -4.79167E-6 -0.06389 L -0.0013 -0.87407 " pathEditMode="relative" rAng="0" ptsTypes="AA">
                                      <p:cBhvr>
                                        <p:cTn id="10" dur="2000" fill="hold"/>
                                        <p:tgtEl>
                                          <p:spTgt spid="35"/>
                                        </p:tgtEl>
                                        <p:attrNameLst>
                                          <p:attrName>ppt_x</p:attrName>
                                          <p:attrName>ppt_y</p:attrName>
                                        </p:attrNameLst>
                                      </p:cBhvr>
                                      <p:rCtr x="-65" y="-4050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848100" y="3744661"/>
            <a:ext cx="4495800" cy="938213"/>
          </a:xfrm>
          <a:prstGeom prst="rect">
            <a:avLst/>
          </a:prstGeom>
          <a:solidFill>
            <a:srgbClr val="203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b="1" spc="300" dirty="0">
                <a:latin typeface="微软雅黑" panose="020B0503020204020204" pitchFamily="34" charset="-122"/>
                <a:ea typeface="微软雅黑" panose="020B0503020204020204" pitchFamily="34" charset="-122"/>
              </a:rPr>
              <a:t>THANKS</a:t>
            </a:r>
            <a:endParaRPr lang="zh-HK" altLang="en-US" sz="6600" b="1" spc="300"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3249827" y="4923971"/>
            <a:ext cx="5692346" cy="1134562"/>
            <a:chOff x="1141627" y="4170331"/>
            <a:chExt cx="5692346" cy="1134562"/>
          </a:xfrm>
        </p:grpSpPr>
        <p:sp>
          <p:nvSpPr>
            <p:cNvPr id="3" name="矩形 2"/>
            <p:cNvSpPr/>
            <p:nvPr/>
          </p:nvSpPr>
          <p:spPr>
            <a:xfrm>
              <a:off x="3365500" y="4873093"/>
              <a:ext cx="1244600" cy="431800"/>
            </a:xfrm>
            <a:prstGeom prst="rect">
              <a:avLst/>
            </a:prstGeom>
            <a:solidFill>
              <a:srgbClr val="20386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smtClean="0">
                  <a:latin typeface="微软雅黑" panose="020B0503020204020204" pitchFamily="34" charset="-122"/>
                  <a:ea typeface="微软雅黑" panose="020B0503020204020204" pitchFamily="34" charset="-122"/>
                </a:rPr>
                <a:t>魏中锐</a:t>
              </a:r>
              <a:endParaRPr lang="zh-HK" altLang="en-US" sz="2400" b="1" dirty="0">
                <a:latin typeface="微软雅黑" panose="020B0503020204020204" pitchFamily="34" charset="-122"/>
                <a:ea typeface="微软雅黑" panose="020B0503020204020204" pitchFamily="34" charset="-122"/>
              </a:endParaRPr>
            </a:p>
          </p:txBody>
        </p:sp>
        <p:sp>
          <p:nvSpPr>
            <p:cNvPr id="4" name="文本框 3"/>
            <p:cNvSpPr txBox="1"/>
            <p:nvPr/>
          </p:nvSpPr>
          <p:spPr>
            <a:xfrm>
              <a:off x="1141627" y="4170331"/>
              <a:ext cx="5692346" cy="461665"/>
            </a:xfrm>
            <a:prstGeom prst="rect">
              <a:avLst/>
            </a:prstGeom>
            <a:noFill/>
          </p:spPr>
          <p:txBody>
            <a:bodyPr wrap="square" rtlCol="0">
              <a:spAutoFit/>
            </a:bodyPr>
            <a:lstStyle/>
            <a:p>
              <a:pPr algn="ctr"/>
              <a:r>
                <a:rPr lang="zh-CN" altLang="en-US" sz="2400" b="1" spc="300" dirty="0" smtClean="0">
                  <a:solidFill>
                    <a:srgbClr val="203864"/>
                  </a:solidFill>
                  <a:latin typeface="微软雅黑" panose="020B0503020204020204" pitchFamily="34" charset="-122"/>
                  <a:ea typeface="微软雅黑" panose="020B0503020204020204" pitchFamily="34" charset="-122"/>
                </a:rPr>
                <a:t>基于深度学习的交通流量预测</a:t>
              </a:r>
              <a:endParaRPr lang="zh-CN" altLang="en-US" sz="2400" b="1" spc="300" dirty="0">
                <a:solidFill>
                  <a:srgbClr val="203864"/>
                </a:solidFill>
                <a:latin typeface="微软雅黑" panose="020B0503020204020204" pitchFamily="34" charset="-122"/>
                <a:ea typeface="微软雅黑" panose="020B0503020204020204" pitchFamily="34" charset="-122"/>
              </a:endParaRPr>
            </a:p>
          </p:txBody>
        </p:sp>
      </p:grpSp>
      <p:grpSp>
        <p:nvGrpSpPr>
          <p:cNvPr id="7" name="Group 4"/>
          <p:cNvGrpSpPr>
            <a:grpSpLocks noChangeAspect="1"/>
          </p:cNvGrpSpPr>
          <p:nvPr/>
        </p:nvGrpSpPr>
        <p:grpSpPr bwMode="auto">
          <a:xfrm>
            <a:off x="5172075" y="1637910"/>
            <a:ext cx="1847850" cy="1720986"/>
            <a:chOff x="1164" y="687"/>
            <a:chExt cx="3219" cy="2998"/>
          </a:xfrm>
          <a:solidFill>
            <a:srgbClr val="0174AB"/>
          </a:solidFill>
        </p:grpSpPr>
        <p:sp>
          <p:nvSpPr>
            <p:cNvPr id="10"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sp>
          <p:nvSpPr>
            <p:cNvPr id="11"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grpSp>
    </p:spTree>
    <p:extLst>
      <p:ext uri="{BB962C8B-B14F-4D97-AF65-F5344CB8AC3E}">
        <p14:creationId xmlns:p14="http://schemas.microsoft.com/office/powerpoint/2010/main" val="178284631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3864"/>
        </a:solidFill>
        <a:effectLst/>
      </p:bgPr>
    </p:bg>
    <p:spTree>
      <p:nvGrpSpPr>
        <p:cNvPr id="1" name=""/>
        <p:cNvGrpSpPr/>
        <p:nvPr/>
      </p:nvGrpSpPr>
      <p:grpSpPr>
        <a:xfrm>
          <a:off x="0" y="0"/>
          <a:ext cx="0" cy="0"/>
          <a:chOff x="0" y="0"/>
          <a:chExt cx="0" cy="0"/>
        </a:xfrm>
      </p:grpSpPr>
      <p:grpSp>
        <p:nvGrpSpPr>
          <p:cNvPr id="3" name="组合 2"/>
          <p:cNvGrpSpPr/>
          <p:nvPr/>
        </p:nvGrpSpPr>
        <p:grpSpPr>
          <a:xfrm>
            <a:off x="3083722"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sp>
              <p:nvSpPr>
                <p:cNvPr id="12"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grpSp>
          <p:sp>
            <p:nvSpPr>
              <p:cNvPr id="13" name="文本框 12"/>
              <p:cNvSpPr txBox="1"/>
              <p:nvPr/>
            </p:nvSpPr>
            <p:spPr>
              <a:xfrm>
                <a:off x="3187700" y="2847430"/>
                <a:ext cx="4021138" cy="1200329"/>
              </a:xfrm>
              <a:prstGeom prst="rect">
                <a:avLst/>
              </a:prstGeom>
              <a:noFill/>
            </p:spPr>
            <p:txBody>
              <a:bodyPr wrap="square" rtlCol="0">
                <a:spAutoFit/>
              </a:bodyPr>
              <a:lstStyle/>
              <a:p>
                <a:r>
                  <a:rPr lang="zh-CN" altLang="en-US" sz="7200" b="1" spc="300" dirty="0">
                    <a:solidFill>
                      <a:schemeClr val="bg1"/>
                    </a:solidFill>
                    <a:latin typeface="微软雅黑" panose="020B0503020204020204" pitchFamily="34" charset="-122"/>
                    <a:ea typeface="微软雅黑" panose="020B0503020204020204" pitchFamily="34" charset="-122"/>
                  </a:rPr>
                  <a:t>选题背景</a:t>
                </a:r>
              </a:p>
            </p:txBody>
          </p:sp>
        </p:grpSp>
        <p:sp>
          <p:nvSpPr>
            <p:cNvPr id="15" name="矩形 14"/>
            <p:cNvSpPr/>
            <p:nvPr/>
          </p:nvSpPr>
          <p:spPr>
            <a:xfrm>
              <a:off x="4475163" y="3816912"/>
              <a:ext cx="3856037" cy="369332"/>
            </a:xfrm>
            <a:prstGeom prst="rect">
              <a:avLst/>
            </a:prstGeom>
          </p:spPr>
          <p:txBody>
            <a:bodyPr wrap="square">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Background</a:t>
              </a:r>
              <a:endParaRPr lang="zh-HK" altLang="en-US" sz="900" dirty="0">
                <a:solidFill>
                  <a:schemeClr val="bg1"/>
                </a:solidFill>
              </a:endParaRPr>
            </a:p>
          </p:txBody>
        </p:sp>
      </p:grpSp>
    </p:spTree>
    <p:extLst>
      <p:ext uri="{BB962C8B-B14F-4D97-AF65-F5344CB8AC3E}">
        <p14:creationId xmlns:p14="http://schemas.microsoft.com/office/powerpoint/2010/main" val="32181757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7" name="文本框 16"/>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8" name="文本框 17"/>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9" name="文本框 18"/>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20" name="文本框 19"/>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2" name="文本框 21"/>
          <p:cNvSpPr txBox="1"/>
          <p:nvPr/>
        </p:nvSpPr>
        <p:spPr>
          <a:xfrm>
            <a:off x="-883" y="-3574"/>
            <a:ext cx="1559808" cy="561600"/>
          </a:xfrm>
          <a:prstGeom prst="rect">
            <a:avLst/>
          </a:prstGeom>
          <a:solidFill>
            <a:srgbClr val="D9D9D9"/>
          </a:solidFill>
        </p:spPr>
        <p:txBody>
          <a:bodyPr wrap="square" rtlCol="0" anchor="ctr">
            <a:noAutofit/>
          </a:bodyPr>
          <a:lstStyle/>
          <a:p>
            <a:pPr algn="ctr"/>
            <a:r>
              <a:rPr lang="zh-CN" altLang="en-US" sz="2400" spc="300" dirty="0">
                <a:solidFill>
                  <a:srgbClr val="203864"/>
                </a:solidFill>
                <a:latin typeface="华文新魏" panose="02010800040101010101" pitchFamily="2" charset="-122"/>
                <a:ea typeface="华文新魏" panose="02010800040101010101" pitchFamily="2" charset="-122"/>
              </a:rPr>
              <a:t>选题背景</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pSp>
        <p:nvGrpSpPr>
          <p:cNvPr id="4" name="组 3"/>
          <p:cNvGrpSpPr/>
          <p:nvPr/>
        </p:nvGrpSpPr>
        <p:grpSpPr>
          <a:xfrm>
            <a:off x="4256960" y="2355374"/>
            <a:ext cx="3220879" cy="2911570"/>
            <a:chOff x="4485560" y="2355374"/>
            <a:chExt cx="3220879" cy="291157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5560" y="2355374"/>
              <a:ext cx="3220879" cy="2147252"/>
            </a:xfrm>
            <a:prstGeom prst="rect">
              <a:avLst/>
            </a:prstGeom>
          </p:spPr>
        </p:pic>
        <p:sp>
          <p:nvSpPr>
            <p:cNvPr id="32" name="圆角矩形 31"/>
            <p:cNvSpPr/>
            <p:nvPr/>
          </p:nvSpPr>
          <p:spPr>
            <a:xfrm>
              <a:off x="5215712" y="4837030"/>
              <a:ext cx="1760576" cy="429914"/>
            </a:xfrm>
            <a:prstGeom prst="round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2000" dirty="0">
                  <a:solidFill>
                    <a:srgbClr val="203864"/>
                  </a:solidFill>
                  <a:latin typeface="华文新魏" panose="02010800040101010101" pitchFamily="2" charset="-122"/>
                  <a:ea typeface="华文新魏" panose="02010800040101010101" pitchFamily="2" charset="-122"/>
                </a:rPr>
                <a:t>智能</a:t>
              </a:r>
              <a:r>
                <a:rPr lang="zh-CN" altLang="en-US" sz="2000" dirty="0" smtClean="0">
                  <a:solidFill>
                    <a:srgbClr val="203864"/>
                  </a:solidFill>
                  <a:latin typeface="华文新魏" panose="02010800040101010101" pitchFamily="2" charset="-122"/>
                  <a:ea typeface="华文新魏" panose="02010800040101010101" pitchFamily="2" charset="-122"/>
                </a:rPr>
                <a:t>交通系统</a:t>
              </a:r>
              <a:endParaRPr lang="en-US" altLang="zh-CN" sz="2000" dirty="0">
                <a:solidFill>
                  <a:srgbClr val="203864"/>
                </a:solidFill>
                <a:latin typeface="华文新魏" panose="02010800040101010101" pitchFamily="2" charset="-122"/>
                <a:ea typeface="华文新魏" panose="02010800040101010101" pitchFamily="2" charset="-122"/>
              </a:endParaRPr>
            </a:p>
          </p:txBody>
        </p:sp>
      </p:grpSp>
      <p:grpSp>
        <p:nvGrpSpPr>
          <p:cNvPr id="3" name="组 2"/>
          <p:cNvGrpSpPr/>
          <p:nvPr/>
        </p:nvGrpSpPr>
        <p:grpSpPr>
          <a:xfrm>
            <a:off x="2718816" y="2852928"/>
            <a:ext cx="1210588" cy="781812"/>
            <a:chOff x="2718816" y="2852928"/>
            <a:chExt cx="1210588" cy="781812"/>
          </a:xfrm>
        </p:grpSpPr>
        <p:sp>
          <p:nvSpPr>
            <p:cNvPr id="14" name="右箭头 13"/>
            <p:cNvSpPr/>
            <p:nvPr/>
          </p:nvSpPr>
          <p:spPr>
            <a:xfrm>
              <a:off x="2962656" y="3223260"/>
              <a:ext cx="829056" cy="41148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p:cNvSpPr txBox="1"/>
            <p:nvPr/>
          </p:nvSpPr>
          <p:spPr>
            <a:xfrm>
              <a:off x="2718816" y="2852928"/>
              <a:ext cx="1210588" cy="400110"/>
            </a:xfrm>
            <a:prstGeom prst="rect">
              <a:avLst/>
            </a:prstGeom>
            <a:noFill/>
          </p:spPr>
          <p:txBody>
            <a:bodyPr wrap="none" rtlCol="0">
              <a:spAutoFit/>
            </a:bodyPr>
            <a:lstStyle/>
            <a:p>
              <a:r>
                <a:rPr lang="zh-CN" altLang="en-US" sz="2000" smtClean="0">
                  <a:solidFill>
                    <a:srgbClr val="203864"/>
                  </a:solidFill>
                  <a:latin typeface="华文新魏" panose="02010800040101010101" pitchFamily="2" charset="-122"/>
                  <a:ea typeface="华文新魏" panose="02010800040101010101" pitchFamily="2" charset="-122"/>
                </a:rPr>
                <a:t>解决方案</a:t>
              </a:r>
              <a:endParaRPr lang="zh-CN" altLang="en-US" sz="2000" dirty="0">
                <a:solidFill>
                  <a:srgbClr val="203864"/>
                </a:solidFill>
                <a:latin typeface="华文新魏" panose="02010800040101010101" pitchFamily="2" charset="-122"/>
                <a:ea typeface="华文新魏" panose="02010800040101010101" pitchFamily="2" charset="-122"/>
              </a:endParaRPr>
            </a:p>
          </p:txBody>
        </p:sp>
      </p:grpSp>
      <p:grpSp>
        <p:nvGrpSpPr>
          <p:cNvPr id="5" name="组 4"/>
          <p:cNvGrpSpPr/>
          <p:nvPr/>
        </p:nvGrpSpPr>
        <p:grpSpPr>
          <a:xfrm>
            <a:off x="7892034" y="2849503"/>
            <a:ext cx="829056" cy="785237"/>
            <a:chOff x="8101584" y="2849503"/>
            <a:chExt cx="829056" cy="785237"/>
          </a:xfrm>
        </p:grpSpPr>
        <p:sp>
          <p:nvSpPr>
            <p:cNvPr id="38" name="右箭头 37"/>
            <p:cNvSpPr/>
            <p:nvPr/>
          </p:nvSpPr>
          <p:spPr>
            <a:xfrm>
              <a:off x="8101584" y="3223260"/>
              <a:ext cx="829056" cy="41148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文本框 38"/>
            <p:cNvSpPr txBox="1"/>
            <p:nvPr/>
          </p:nvSpPr>
          <p:spPr>
            <a:xfrm>
              <a:off x="8101584" y="2849503"/>
              <a:ext cx="697627" cy="400110"/>
            </a:xfrm>
            <a:prstGeom prst="rect">
              <a:avLst/>
            </a:prstGeom>
            <a:noFill/>
          </p:spPr>
          <p:txBody>
            <a:bodyPr wrap="none" rtlCol="0">
              <a:spAutoFit/>
            </a:bodyPr>
            <a:lstStyle/>
            <a:p>
              <a:r>
                <a:rPr lang="zh-CN" altLang="en-US" sz="2000" smtClean="0">
                  <a:solidFill>
                    <a:srgbClr val="203864"/>
                  </a:solidFill>
                  <a:latin typeface="华文新魏" panose="02010800040101010101" pitchFamily="2" charset="-122"/>
                  <a:ea typeface="华文新魏" panose="02010800040101010101" pitchFamily="2" charset="-122"/>
                </a:rPr>
                <a:t>基础</a:t>
              </a:r>
              <a:endParaRPr lang="zh-CN" altLang="en-US" sz="2000" dirty="0">
                <a:solidFill>
                  <a:srgbClr val="203864"/>
                </a:solidFill>
                <a:latin typeface="华文新魏" panose="02010800040101010101" pitchFamily="2" charset="-122"/>
                <a:ea typeface="华文新魏" panose="02010800040101010101" pitchFamily="2" charset="-122"/>
              </a:endParaRPr>
            </a:p>
          </p:txBody>
        </p:sp>
      </p:grpSp>
      <p:grpSp>
        <p:nvGrpSpPr>
          <p:cNvPr id="7" name="组 6"/>
          <p:cNvGrpSpPr/>
          <p:nvPr/>
        </p:nvGrpSpPr>
        <p:grpSpPr>
          <a:xfrm>
            <a:off x="9022843" y="2563368"/>
            <a:ext cx="2826328" cy="2727532"/>
            <a:chOff x="9022843" y="2563368"/>
            <a:chExt cx="2826328" cy="2727532"/>
          </a:xfrm>
        </p:grpSpPr>
        <p:pic>
          <p:nvPicPr>
            <p:cNvPr id="21" name="图片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22843" y="2563368"/>
              <a:ext cx="2826328" cy="1731264"/>
            </a:xfrm>
            <a:prstGeom prst="rect">
              <a:avLst/>
            </a:prstGeom>
          </p:spPr>
        </p:pic>
        <p:sp>
          <p:nvSpPr>
            <p:cNvPr id="42" name="圆角矩形 41"/>
            <p:cNvSpPr/>
            <p:nvPr/>
          </p:nvSpPr>
          <p:spPr>
            <a:xfrm>
              <a:off x="9517062" y="4848226"/>
              <a:ext cx="1800225" cy="442674"/>
            </a:xfrm>
            <a:prstGeom prst="roundRect">
              <a:avLst/>
            </a:prstGeom>
            <a:noFill/>
            <a:ln w="19050">
              <a:solidFill>
                <a:srgbClr val="BDD7EE"/>
              </a:solidFill>
            </a:ln>
          </p:spPr>
          <p:txBody>
            <a:bodyPr wrap="square" rtlCol="0" anchor="ctr">
              <a:spAutoFit/>
            </a:bodyPr>
            <a:lstStyle/>
            <a:p>
              <a:r>
                <a:rPr lang="zh-CN" altLang="en-US" sz="2000" dirty="0" smtClean="0">
                  <a:solidFill>
                    <a:srgbClr val="203864"/>
                  </a:solidFill>
                  <a:latin typeface="华文新魏" panose="02010800040101010101" pitchFamily="2" charset="-122"/>
                  <a:ea typeface="华文新魏" panose="02010800040101010101" pitchFamily="2" charset="-122"/>
                </a:rPr>
                <a:t>交通流量预测</a:t>
              </a:r>
              <a:endParaRPr lang="zh-HK" altLang="zh-HK" sz="2000" dirty="0">
                <a:solidFill>
                  <a:srgbClr val="203864"/>
                </a:solidFill>
                <a:latin typeface="华文新魏" panose="02010800040101010101" pitchFamily="2" charset="-122"/>
                <a:ea typeface="华文新魏" panose="02010800040101010101" pitchFamily="2" charset="-122"/>
              </a:endParaRPr>
            </a:p>
          </p:txBody>
        </p:sp>
      </p:grpSp>
      <p:grpSp>
        <p:nvGrpSpPr>
          <p:cNvPr id="2" name="组 1"/>
          <p:cNvGrpSpPr/>
          <p:nvPr/>
        </p:nvGrpSpPr>
        <p:grpSpPr>
          <a:xfrm>
            <a:off x="584951" y="1919478"/>
            <a:ext cx="1890585" cy="3357134"/>
            <a:chOff x="584951" y="1919478"/>
            <a:chExt cx="1890585" cy="3357134"/>
          </a:xfrm>
        </p:grpSpPr>
        <p:pic>
          <p:nvPicPr>
            <p:cNvPr id="9" name="图片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951" y="1919478"/>
              <a:ext cx="1884701" cy="1253326"/>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0677" y="3404616"/>
              <a:ext cx="1884859" cy="1338072"/>
            </a:xfrm>
            <a:prstGeom prst="rect">
              <a:avLst/>
            </a:prstGeom>
          </p:spPr>
        </p:pic>
        <p:sp>
          <p:nvSpPr>
            <p:cNvPr id="43" name="圆角矩形 42"/>
            <p:cNvSpPr/>
            <p:nvPr/>
          </p:nvSpPr>
          <p:spPr>
            <a:xfrm>
              <a:off x="901178" y="4833938"/>
              <a:ext cx="1245643" cy="442674"/>
            </a:xfrm>
            <a:prstGeom prst="roundRect">
              <a:avLst/>
            </a:prstGeom>
            <a:noFill/>
            <a:ln w="19050">
              <a:solidFill>
                <a:srgbClr val="A9D18E"/>
              </a:solidFill>
            </a:ln>
          </p:spPr>
          <p:txBody>
            <a:bodyPr wrap="square" rtlCol="0" anchor="ctr">
              <a:spAutoFit/>
            </a:bodyPr>
            <a:lstStyle/>
            <a:p>
              <a:r>
                <a:rPr lang="zh-CN" altLang="en-US" sz="2000" smtClean="0">
                  <a:solidFill>
                    <a:srgbClr val="203864"/>
                  </a:solidFill>
                  <a:latin typeface="华文新魏" panose="02010800040101010101" pitchFamily="2" charset="-122"/>
                  <a:ea typeface="华文新魏" panose="02010800040101010101" pitchFamily="2" charset="-122"/>
                </a:rPr>
                <a:t>交通问题</a:t>
              </a:r>
              <a:endParaRPr lang="zh-HK" altLang="zh-HK" sz="2000" dirty="0">
                <a:solidFill>
                  <a:srgbClr val="203864"/>
                </a:solidFill>
                <a:latin typeface="华文新魏" panose="02010800040101010101" pitchFamily="2" charset="-122"/>
                <a:ea typeface="华文新魏" panose="02010800040101010101" pitchFamily="2" charset="-122"/>
              </a:endParaRPr>
            </a:p>
          </p:txBody>
        </p:sp>
      </p:grpSp>
    </p:spTree>
    <p:extLst>
      <p:ext uri="{BB962C8B-B14F-4D97-AF65-F5344CB8AC3E}">
        <p14:creationId xmlns:p14="http://schemas.microsoft.com/office/powerpoint/2010/main" val="18144889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childTnLst>
                          </p:cTn>
                        </p:par>
                        <p:par>
                          <p:cTn id="13" fill="hold">
                            <p:stCondLst>
                              <p:cond delay="500"/>
                            </p:stCondLst>
                            <p:childTnLst>
                              <p:par>
                                <p:cTn id="14" presetID="14" presetClass="entr" presetSubtype="1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randombar(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up)">
                                      <p:cBhvr>
                                        <p:cTn id="22" dur="500"/>
                                        <p:tgtEl>
                                          <p:spTgt spid="5"/>
                                        </p:tgtEl>
                                      </p:cBhvr>
                                    </p:animEffect>
                                  </p:childTnLst>
                                </p:cTn>
                              </p:par>
                            </p:childTnLst>
                          </p:cTn>
                        </p:par>
                        <p:par>
                          <p:cTn id="23" fill="hold">
                            <p:stCondLst>
                              <p:cond delay="5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组 70"/>
          <p:cNvGrpSpPr/>
          <p:nvPr/>
        </p:nvGrpSpPr>
        <p:grpSpPr>
          <a:xfrm>
            <a:off x="584246" y="3786330"/>
            <a:ext cx="7094174" cy="2804409"/>
            <a:chOff x="-185374" y="3875230"/>
            <a:chExt cx="7094174" cy="2804409"/>
          </a:xfrm>
        </p:grpSpPr>
        <p:grpSp>
          <p:nvGrpSpPr>
            <p:cNvPr id="66" name="组 65"/>
            <p:cNvGrpSpPr/>
            <p:nvPr/>
          </p:nvGrpSpPr>
          <p:grpSpPr>
            <a:xfrm>
              <a:off x="-185374" y="3875230"/>
              <a:ext cx="3000459" cy="2294595"/>
              <a:chOff x="-23328" y="4331762"/>
              <a:chExt cx="3000459" cy="2294595"/>
            </a:xfrm>
          </p:grpSpPr>
          <p:pic>
            <p:nvPicPr>
              <p:cNvPr id="63" name="图片 62" descr="../热力图-2.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79672" y="4849077"/>
                <a:ext cx="1297459" cy="907453"/>
              </a:xfrm>
              <a:prstGeom prst="rect">
                <a:avLst/>
              </a:prstGeom>
              <a:noFill/>
              <a:ln>
                <a:solidFill>
                  <a:srgbClr val="203864"/>
                </a:solidFill>
              </a:ln>
            </p:spPr>
          </p:pic>
          <p:pic>
            <p:nvPicPr>
              <p:cNvPr id="62" name="图片 61" descr="../热力图-2.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2120" y="5484243"/>
                <a:ext cx="1297459" cy="907453"/>
              </a:xfrm>
              <a:prstGeom prst="rect">
                <a:avLst/>
              </a:prstGeom>
              <a:noFill/>
              <a:ln>
                <a:solidFill>
                  <a:srgbClr val="203864"/>
                </a:solidFill>
              </a:ln>
            </p:spPr>
          </p:pic>
          <p:pic>
            <p:nvPicPr>
              <p:cNvPr id="12" name="图片 11" descr="../热力图-2.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1970" y="5718904"/>
                <a:ext cx="1297459" cy="907453"/>
              </a:xfrm>
              <a:prstGeom prst="rect">
                <a:avLst/>
              </a:prstGeom>
              <a:noFill/>
              <a:ln>
                <a:solidFill>
                  <a:srgbClr val="203864"/>
                </a:solidFill>
              </a:ln>
            </p:spPr>
          </p:pic>
          <p:cxnSp>
            <p:nvCxnSpPr>
              <p:cNvPr id="58" name="直线箭头连接符 57"/>
              <p:cNvCxnSpPr/>
              <p:nvPr/>
            </p:nvCxnSpPr>
            <p:spPr>
              <a:xfrm flipV="1">
                <a:off x="515938" y="4465025"/>
                <a:ext cx="1642476" cy="1258030"/>
              </a:xfrm>
              <a:prstGeom prst="straightConnector1">
                <a:avLst/>
              </a:prstGeom>
              <a:ln w="27305">
                <a:solidFill>
                  <a:srgbClr val="203864"/>
                </a:solidFill>
                <a:tailEnd type="triangle"/>
              </a:ln>
            </p:spPr>
            <p:style>
              <a:lnRef idx="3">
                <a:schemeClr val="dk1"/>
              </a:lnRef>
              <a:fillRef idx="0">
                <a:schemeClr val="dk1"/>
              </a:fillRef>
              <a:effectRef idx="2">
                <a:schemeClr val="dk1"/>
              </a:effectRef>
              <a:fontRef idx="minor">
                <a:schemeClr val="tx1"/>
              </a:fontRef>
            </p:style>
          </p:cxnSp>
          <p:sp>
            <p:nvSpPr>
              <p:cNvPr id="59" name="文本框 58"/>
              <p:cNvSpPr txBox="1"/>
              <p:nvPr/>
            </p:nvSpPr>
            <p:spPr>
              <a:xfrm rot="19328774">
                <a:off x="-23328" y="4657032"/>
                <a:ext cx="2663568" cy="400110"/>
              </a:xfrm>
              <a:prstGeom prst="rect">
                <a:avLst/>
              </a:prstGeom>
              <a:noFill/>
            </p:spPr>
            <p:txBody>
              <a:bodyPr wrap="square" rtlCol="0">
                <a:spAutoFit/>
              </a:bodyPr>
              <a:lstStyle/>
              <a:p>
                <a:r>
                  <a:rPr kumimoji="1" lang="en-US" altLang="zh-CN" sz="2000" b="1" dirty="0">
                    <a:solidFill>
                      <a:srgbClr val="203864"/>
                    </a:solidFill>
                  </a:rPr>
                  <a:t>t</a:t>
                </a:r>
                <a:r>
                  <a:rPr kumimoji="1" lang="en-US" altLang="zh-CN" sz="2000" b="1" dirty="0" smtClean="0">
                    <a:solidFill>
                      <a:srgbClr val="203864"/>
                    </a:solidFill>
                  </a:rPr>
                  <a:t>1    t2  </a:t>
                </a:r>
                <a:r>
                  <a:rPr kumimoji="1" lang="zh-CN" altLang="en-US" sz="2000" b="1" dirty="0" smtClean="0">
                    <a:solidFill>
                      <a:srgbClr val="203864"/>
                    </a:solidFill>
                  </a:rPr>
                  <a:t>  </a:t>
                </a:r>
                <a:r>
                  <a:rPr kumimoji="1" lang="en-US" altLang="zh-CN" sz="2000" b="1" dirty="0" smtClean="0">
                    <a:solidFill>
                      <a:srgbClr val="203864"/>
                    </a:solidFill>
                  </a:rPr>
                  <a:t>  …   </a:t>
                </a:r>
                <a:r>
                  <a:rPr kumimoji="1" lang="zh-CN" altLang="en-US" sz="2000" b="1" dirty="0" smtClean="0">
                    <a:solidFill>
                      <a:srgbClr val="203864"/>
                    </a:solidFill>
                  </a:rPr>
                  <a:t>  </a:t>
                </a:r>
                <a:r>
                  <a:rPr kumimoji="1" lang="en-US" altLang="zh-CN" sz="2000" b="1" dirty="0" err="1" smtClean="0">
                    <a:solidFill>
                      <a:srgbClr val="203864"/>
                    </a:solidFill>
                  </a:rPr>
                  <a:t>tn</a:t>
                </a:r>
                <a:r>
                  <a:rPr kumimoji="1" lang="zh-CN" altLang="en-US" sz="2000" b="1" dirty="0" smtClean="0">
                    <a:solidFill>
                      <a:srgbClr val="203864"/>
                    </a:solidFill>
                  </a:rPr>
                  <a:t>    </a:t>
                </a:r>
                <a:r>
                  <a:rPr kumimoji="1" lang="en-US" altLang="zh-CN" sz="2000" b="1" dirty="0" smtClean="0">
                    <a:solidFill>
                      <a:srgbClr val="203864"/>
                    </a:solidFill>
                  </a:rPr>
                  <a:t> … </a:t>
                </a:r>
                <a:endParaRPr kumimoji="1" lang="zh-CN" altLang="en-US" sz="2000" b="1" dirty="0">
                  <a:solidFill>
                    <a:srgbClr val="203864"/>
                  </a:solidFill>
                </a:endParaRPr>
              </a:p>
            </p:txBody>
          </p:sp>
          <p:sp>
            <p:nvSpPr>
              <p:cNvPr id="60" name="文本框 59"/>
              <p:cNvSpPr txBox="1"/>
              <p:nvPr/>
            </p:nvSpPr>
            <p:spPr>
              <a:xfrm rot="19328774">
                <a:off x="1167806" y="4936003"/>
                <a:ext cx="469849" cy="400110"/>
              </a:xfrm>
              <a:prstGeom prst="rect">
                <a:avLst/>
              </a:prstGeom>
              <a:noFill/>
            </p:spPr>
            <p:txBody>
              <a:bodyPr wrap="square" rtlCol="0">
                <a:spAutoFit/>
              </a:bodyPr>
              <a:lstStyle/>
              <a:p>
                <a:r>
                  <a:rPr kumimoji="1" lang="en-US" altLang="zh-CN" sz="2000" b="1" dirty="0" smtClean="0">
                    <a:solidFill>
                      <a:srgbClr val="203864"/>
                    </a:solidFill>
                  </a:rPr>
                  <a:t>…</a:t>
                </a:r>
                <a:endParaRPr kumimoji="1" lang="zh-CN" altLang="en-US" sz="2400" b="1" dirty="0">
                  <a:solidFill>
                    <a:srgbClr val="203864"/>
                  </a:solidFill>
                </a:endParaRPr>
              </a:p>
            </p:txBody>
          </p:sp>
          <p:sp>
            <p:nvSpPr>
              <p:cNvPr id="61" name="文本框 60"/>
              <p:cNvSpPr txBox="1"/>
              <p:nvPr/>
            </p:nvSpPr>
            <p:spPr>
              <a:xfrm rot="19328774">
                <a:off x="1966757" y="4331762"/>
                <a:ext cx="469849" cy="400110"/>
              </a:xfrm>
              <a:prstGeom prst="rect">
                <a:avLst/>
              </a:prstGeom>
              <a:noFill/>
            </p:spPr>
            <p:txBody>
              <a:bodyPr wrap="square" rtlCol="0">
                <a:spAutoFit/>
              </a:bodyPr>
              <a:lstStyle/>
              <a:p>
                <a:r>
                  <a:rPr kumimoji="1" lang="en-US" altLang="zh-CN" sz="2000" b="1" dirty="0" smtClean="0">
                    <a:solidFill>
                      <a:srgbClr val="203864"/>
                    </a:solidFill>
                  </a:rPr>
                  <a:t>…</a:t>
                </a:r>
                <a:endParaRPr kumimoji="1" lang="zh-CN" altLang="en-US" sz="2400" b="1" dirty="0">
                  <a:solidFill>
                    <a:srgbClr val="203864"/>
                  </a:solidFill>
                </a:endParaRPr>
              </a:p>
            </p:txBody>
          </p:sp>
        </p:grpSp>
        <p:grpSp>
          <p:nvGrpSpPr>
            <p:cNvPr id="23" name="组 22"/>
            <p:cNvGrpSpPr/>
            <p:nvPr/>
          </p:nvGrpSpPr>
          <p:grpSpPr>
            <a:xfrm>
              <a:off x="1666756" y="4426826"/>
              <a:ext cx="5242044" cy="2252813"/>
              <a:chOff x="2523648" y="4344315"/>
              <a:chExt cx="5242044" cy="2252813"/>
            </a:xfrm>
          </p:grpSpPr>
          <p:pic>
            <p:nvPicPr>
              <p:cNvPr id="64" name="图片 63" descr="../热力图-2.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27816" y="4344315"/>
                <a:ext cx="3137876" cy="2252813"/>
              </a:xfrm>
              <a:prstGeom prst="rect">
                <a:avLst/>
              </a:prstGeom>
              <a:noFill/>
              <a:ln>
                <a:solidFill>
                  <a:srgbClr val="203864"/>
                </a:solidFill>
              </a:ln>
            </p:spPr>
          </p:pic>
          <p:cxnSp>
            <p:nvCxnSpPr>
              <p:cNvPr id="9" name="直线连接符 8"/>
              <p:cNvCxnSpPr/>
              <p:nvPr/>
            </p:nvCxnSpPr>
            <p:spPr>
              <a:xfrm flipH="1">
                <a:off x="2523652" y="4349789"/>
                <a:ext cx="2105140" cy="834177"/>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H="1" flipV="1">
                <a:off x="2523648" y="6087317"/>
                <a:ext cx="2092444" cy="497672"/>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grpSp>
      </p:grpSp>
      <p:graphicFrame>
        <p:nvGraphicFramePr>
          <p:cNvPr id="72" name="表格 71"/>
          <p:cNvGraphicFramePr>
            <a:graphicFrameLocks noGrp="1"/>
          </p:cNvGraphicFramePr>
          <p:nvPr>
            <p:extLst>
              <p:ext uri="{D42A27DB-BD31-4B8C-83A1-F6EECF244321}">
                <p14:modId xmlns:p14="http://schemas.microsoft.com/office/powerpoint/2010/main" val="699106656"/>
              </p:ext>
            </p:extLst>
          </p:nvPr>
        </p:nvGraphicFramePr>
        <p:xfrm>
          <a:off x="4540397" y="4337513"/>
          <a:ext cx="3138021" cy="2257745"/>
        </p:xfrm>
        <a:graphic>
          <a:graphicData uri="http://schemas.openxmlformats.org/drawingml/2006/table">
            <a:tbl>
              <a:tblPr firstRow="1" bandRow="1">
                <a:tableStyleId>{5C22544A-7EE6-4342-B048-85BDC9FD1C3A}</a:tableStyleId>
              </a:tblPr>
              <a:tblGrid>
                <a:gridCol w="348669"/>
                <a:gridCol w="348669"/>
                <a:gridCol w="348669"/>
                <a:gridCol w="348669"/>
                <a:gridCol w="348669"/>
                <a:gridCol w="348669"/>
                <a:gridCol w="348669"/>
                <a:gridCol w="348669"/>
                <a:gridCol w="348669"/>
              </a:tblGrid>
              <a:tr h="322535">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535">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633" marR="80633" marT="40316" marB="403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6" name="矩形 15"/>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7" name="文本框 16"/>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18" name="文本框 17"/>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19" name="文本框 18"/>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20" name="文本框 19"/>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2" name="文本框 21"/>
          <p:cNvSpPr txBox="1"/>
          <p:nvPr/>
        </p:nvSpPr>
        <p:spPr>
          <a:xfrm>
            <a:off x="-883" y="-3574"/>
            <a:ext cx="1559808" cy="561600"/>
          </a:xfrm>
          <a:prstGeom prst="rect">
            <a:avLst/>
          </a:prstGeom>
          <a:solidFill>
            <a:srgbClr val="D9D9D9"/>
          </a:solidFill>
        </p:spPr>
        <p:txBody>
          <a:bodyPr wrap="square" rtlCol="0" anchor="ctr">
            <a:noAutofit/>
          </a:bodyPr>
          <a:lstStyle/>
          <a:p>
            <a:pPr algn="ctr"/>
            <a:r>
              <a:rPr lang="zh-CN" altLang="en-US" sz="2400" spc="300" dirty="0">
                <a:solidFill>
                  <a:srgbClr val="203864"/>
                </a:solidFill>
                <a:latin typeface="华文新魏" panose="02010800040101010101" pitchFamily="2" charset="-122"/>
                <a:ea typeface="华文新魏" panose="02010800040101010101" pitchFamily="2" charset="-122"/>
              </a:rPr>
              <a:t>选题背景</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grpSp>
        <p:nvGrpSpPr>
          <p:cNvPr id="13" name="组 12"/>
          <p:cNvGrpSpPr/>
          <p:nvPr/>
        </p:nvGrpSpPr>
        <p:grpSpPr>
          <a:xfrm>
            <a:off x="445353" y="752848"/>
            <a:ext cx="11298877" cy="3098817"/>
            <a:chOff x="468007" y="3501839"/>
            <a:chExt cx="11298877" cy="3098817"/>
          </a:xfrm>
        </p:grpSpPr>
        <p:sp>
          <p:nvSpPr>
            <p:cNvPr id="2" name="文本框 1"/>
            <p:cNvSpPr txBox="1"/>
            <p:nvPr/>
          </p:nvSpPr>
          <p:spPr>
            <a:xfrm>
              <a:off x="468007" y="4542006"/>
              <a:ext cx="1364104" cy="1015663"/>
            </a:xfrm>
            <a:prstGeom prst="rect">
              <a:avLst/>
            </a:prstGeom>
            <a:noFill/>
          </p:spPr>
          <p:txBody>
            <a:bodyPr wrap="square" rtlCol="0">
              <a:spAutoFit/>
            </a:bodyPr>
            <a:lstStyle/>
            <a:p>
              <a:pPr algn="ctr"/>
              <a:r>
                <a:rPr lang="zh-CN" altLang="en-US" sz="2000" dirty="0" smtClean="0">
                  <a:solidFill>
                    <a:srgbClr val="203864"/>
                  </a:solidFill>
                  <a:latin typeface="华文新魏" panose="02010800040101010101" pitchFamily="2" charset="-122"/>
                  <a:ea typeface="华文新魏" panose="02010800040101010101" pitchFamily="2" charset="-122"/>
                </a:rPr>
                <a:t>现阶段</a:t>
              </a:r>
              <a:endParaRPr lang="en-US" altLang="zh-CN" sz="2000" dirty="0" smtClean="0">
                <a:solidFill>
                  <a:srgbClr val="203864"/>
                </a:solidFill>
                <a:latin typeface="华文新魏" panose="02010800040101010101" pitchFamily="2" charset="-122"/>
                <a:ea typeface="华文新魏" panose="02010800040101010101" pitchFamily="2" charset="-122"/>
              </a:endParaRPr>
            </a:p>
            <a:p>
              <a:pPr algn="ctr"/>
              <a:r>
                <a:rPr lang="zh-CN" altLang="en-US" sz="2000" dirty="0" smtClean="0">
                  <a:solidFill>
                    <a:srgbClr val="203864"/>
                  </a:solidFill>
                  <a:latin typeface="华文新魏" panose="02010800040101010101" pitchFamily="2" charset="-122"/>
                  <a:ea typeface="华文新魏" panose="02010800040101010101" pitchFamily="2" charset="-122"/>
                </a:rPr>
                <a:t>交通流量</a:t>
              </a:r>
              <a:endParaRPr lang="en-US" altLang="zh-CN" sz="2000" dirty="0" smtClean="0">
                <a:solidFill>
                  <a:srgbClr val="203864"/>
                </a:solidFill>
                <a:latin typeface="华文新魏" panose="02010800040101010101" pitchFamily="2" charset="-122"/>
                <a:ea typeface="华文新魏" panose="02010800040101010101" pitchFamily="2" charset="-122"/>
              </a:endParaRPr>
            </a:p>
            <a:p>
              <a:pPr algn="ctr"/>
              <a:r>
                <a:rPr lang="zh-CN" altLang="en-US" sz="2000" dirty="0" smtClean="0">
                  <a:solidFill>
                    <a:srgbClr val="203864"/>
                  </a:solidFill>
                  <a:latin typeface="华文新魏" panose="02010800040101010101" pitchFamily="2" charset="-122"/>
                  <a:ea typeface="华文新魏" panose="02010800040101010101" pitchFamily="2" charset="-122"/>
                </a:rPr>
                <a:t>预测方法</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3" name="左大括号 2"/>
            <p:cNvSpPr/>
            <p:nvPr/>
          </p:nvSpPr>
          <p:spPr>
            <a:xfrm>
              <a:off x="1774386" y="4001644"/>
              <a:ext cx="284813" cy="2085257"/>
            </a:xfrm>
            <a:prstGeom prst="leftBrace">
              <a:avLst/>
            </a:prstGeom>
            <a:ln>
              <a:solidFill>
                <a:srgbClr val="203864"/>
              </a:solidFill>
            </a:ln>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p>
          </p:txBody>
        </p:sp>
        <p:sp>
          <p:nvSpPr>
            <p:cNvPr id="24" name="文本框 23"/>
            <p:cNvSpPr txBox="1"/>
            <p:nvPr/>
          </p:nvSpPr>
          <p:spPr>
            <a:xfrm>
              <a:off x="2136451" y="3807671"/>
              <a:ext cx="2723405" cy="400110"/>
            </a:xfrm>
            <a:prstGeom prst="rect">
              <a:avLst/>
            </a:prstGeom>
            <a:noFill/>
          </p:spPr>
          <p:txBody>
            <a:bodyPr wrap="square" rtlCol="0">
              <a:spAutoFit/>
            </a:bodyPr>
            <a:lstStyle/>
            <a:p>
              <a:pPr algn="ctr"/>
              <a:r>
                <a:rPr lang="zh-CN" altLang="en-US" sz="2000" dirty="0" smtClean="0">
                  <a:solidFill>
                    <a:srgbClr val="203864"/>
                  </a:solidFill>
                  <a:latin typeface="华文新魏" panose="02010800040101010101" pitchFamily="2" charset="-122"/>
                  <a:ea typeface="华文新魏" panose="02010800040101010101" pitchFamily="2" charset="-122"/>
                </a:rPr>
                <a:t>传统交通流量预测方法</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28" name="左大括号 27"/>
            <p:cNvSpPr/>
            <p:nvPr/>
          </p:nvSpPr>
          <p:spPr>
            <a:xfrm>
              <a:off x="4894621" y="3519301"/>
              <a:ext cx="287337" cy="973138"/>
            </a:xfrm>
            <a:prstGeom prst="leftBrace">
              <a:avLst/>
            </a:prstGeom>
            <a:ln>
              <a:solidFill>
                <a:srgbClr val="203864"/>
              </a:solidFill>
            </a:ln>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p>
          </p:txBody>
        </p:sp>
        <p:sp>
          <p:nvSpPr>
            <p:cNvPr id="26" name="文本框 25"/>
            <p:cNvSpPr txBox="1"/>
            <p:nvPr/>
          </p:nvSpPr>
          <p:spPr>
            <a:xfrm>
              <a:off x="2003739" y="4856556"/>
              <a:ext cx="2983517" cy="400110"/>
            </a:xfrm>
            <a:prstGeom prst="rect">
              <a:avLst/>
            </a:prstGeom>
            <a:noFill/>
          </p:spPr>
          <p:txBody>
            <a:bodyPr wrap="square" rtlCol="0">
              <a:spAutoFit/>
            </a:bodyPr>
            <a:lstStyle/>
            <a:p>
              <a:pPr algn="ctr"/>
              <a:r>
                <a:rPr lang="zh-CN" altLang="en-US" sz="2000" dirty="0" smtClean="0">
                  <a:solidFill>
                    <a:srgbClr val="203864"/>
                  </a:solidFill>
                  <a:latin typeface="华文新魏" panose="02010800040101010101" pitchFamily="2" charset="-122"/>
                  <a:ea typeface="华文新魏" panose="02010800040101010101" pitchFamily="2" charset="-122"/>
                </a:rPr>
                <a:t>基于机器学习的预测方法</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29" name="左大括号 28"/>
            <p:cNvSpPr/>
            <p:nvPr/>
          </p:nvSpPr>
          <p:spPr>
            <a:xfrm>
              <a:off x="4894621" y="4563269"/>
              <a:ext cx="287337" cy="973138"/>
            </a:xfrm>
            <a:prstGeom prst="leftBrace">
              <a:avLst/>
            </a:prstGeom>
            <a:ln>
              <a:solidFill>
                <a:srgbClr val="203864"/>
              </a:solidFill>
            </a:ln>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p>
          </p:txBody>
        </p:sp>
        <p:sp>
          <p:nvSpPr>
            <p:cNvPr id="27" name="文本框 26"/>
            <p:cNvSpPr txBox="1"/>
            <p:nvPr/>
          </p:nvSpPr>
          <p:spPr>
            <a:xfrm>
              <a:off x="2006707" y="5891045"/>
              <a:ext cx="2983517" cy="400110"/>
            </a:xfrm>
            <a:prstGeom prst="rect">
              <a:avLst/>
            </a:prstGeom>
            <a:noFill/>
          </p:spPr>
          <p:txBody>
            <a:bodyPr wrap="square" rtlCol="0">
              <a:spAutoFit/>
            </a:bodyPr>
            <a:lstStyle/>
            <a:p>
              <a:pPr algn="ctr"/>
              <a:r>
                <a:rPr lang="zh-CN" altLang="en-US" sz="2000" dirty="0" smtClean="0">
                  <a:solidFill>
                    <a:srgbClr val="203864"/>
                  </a:solidFill>
                  <a:latin typeface="华文新魏" panose="02010800040101010101" pitchFamily="2" charset="-122"/>
                  <a:ea typeface="华文新魏" panose="02010800040101010101" pitchFamily="2" charset="-122"/>
                </a:rPr>
                <a:t>基于深度学习的预测方法</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31" name="左大括号 30"/>
            <p:cNvSpPr/>
            <p:nvPr/>
          </p:nvSpPr>
          <p:spPr>
            <a:xfrm>
              <a:off x="4894621" y="5608941"/>
              <a:ext cx="287337" cy="973138"/>
            </a:xfrm>
            <a:prstGeom prst="leftBrace">
              <a:avLst/>
            </a:prstGeom>
            <a:ln>
              <a:solidFill>
                <a:srgbClr val="203864"/>
              </a:solidFill>
            </a:ln>
          </p:spPr>
          <p:style>
            <a:lnRef idx="3">
              <a:schemeClr val="dk1"/>
            </a:lnRef>
            <a:fillRef idx="0">
              <a:schemeClr val="dk1"/>
            </a:fillRef>
            <a:effectRef idx="2">
              <a:schemeClr val="dk1"/>
            </a:effectRef>
            <a:fontRef idx="minor">
              <a:schemeClr val="tx1"/>
            </a:fontRef>
          </p:style>
          <p:txBody>
            <a:bodyPr rtlCol="0" anchor="ctr"/>
            <a:lstStyle/>
            <a:p>
              <a:pPr algn="ctr"/>
              <a:endParaRPr kumimoji="1" lang="zh-CN" altLang="en-US"/>
            </a:p>
          </p:txBody>
        </p:sp>
        <p:sp>
          <p:nvSpPr>
            <p:cNvPr id="34" name="文本框 33"/>
            <p:cNvSpPr txBox="1"/>
            <p:nvPr/>
          </p:nvSpPr>
          <p:spPr>
            <a:xfrm>
              <a:off x="5317514" y="3501839"/>
              <a:ext cx="1074293" cy="1015663"/>
            </a:xfrm>
            <a:prstGeom prst="rect">
              <a:avLst/>
            </a:prstGeom>
            <a:noFill/>
          </p:spPr>
          <p:txBody>
            <a:bodyPr wrap="square" rtlCol="0">
              <a:spAutoFit/>
            </a:bodyPr>
            <a:lstStyle/>
            <a:p>
              <a:pPr algn="ctr"/>
              <a:r>
                <a:rPr lang="en-US" altLang="zh-CN" sz="2000" dirty="0" smtClean="0">
                  <a:solidFill>
                    <a:srgbClr val="203864"/>
                  </a:solidFill>
                  <a:latin typeface="华文新魏" panose="02010800040101010101" pitchFamily="2" charset="-122"/>
                  <a:ea typeface="华文新魏" panose="02010800040101010101" pitchFamily="2" charset="-122"/>
                </a:rPr>
                <a:t>ARIMA</a:t>
              </a:r>
              <a:endParaRPr lang="en-US" altLang="zh-CN" sz="2000" dirty="0">
                <a:solidFill>
                  <a:srgbClr val="203864"/>
                </a:solidFill>
                <a:latin typeface="华文新魏" panose="02010800040101010101" pitchFamily="2" charset="-122"/>
                <a:ea typeface="华文新魏" panose="02010800040101010101" pitchFamily="2" charset="-122"/>
              </a:endParaRPr>
            </a:p>
            <a:p>
              <a:pPr algn="ctr"/>
              <a:r>
                <a:rPr lang="en-US" altLang="zh-CN" sz="2000" dirty="0" smtClean="0">
                  <a:solidFill>
                    <a:srgbClr val="203864"/>
                  </a:solidFill>
                  <a:latin typeface="华文新魏" panose="02010800040101010101" pitchFamily="2" charset="-122"/>
                  <a:ea typeface="华文新魏" panose="02010800040101010101" pitchFamily="2" charset="-122"/>
                </a:rPr>
                <a:t>K-NN</a:t>
              </a:r>
            </a:p>
            <a:p>
              <a:pPr algn="ctr"/>
              <a:r>
                <a:rPr lang="en-US" altLang="zh-CN" sz="2000" dirty="0" smtClean="0">
                  <a:solidFill>
                    <a:srgbClr val="203864"/>
                  </a:solidFill>
                  <a:latin typeface="华文新魏" panose="02010800040101010101" pitchFamily="2" charset="-122"/>
                  <a:ea typeface="华文新魏" panose="02010800040101010101" pitchFamily="2" charset="-122"/>
                </a:rPr>
                <a:t>…</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35" name="文本框 34"/>
            <p:cNvSpPr txBox="1"/>
            <p:nvPr/>
          </p:nvSpPr>
          <p:spPr>
            <a:xfrm>
              <a:off x="5317514" y="4542006"/>
              <a:ext cx="1074293" cy="1015663"/>
            </a:xfrm>
            <a:prstGeom prst="rect">
              <a:avLst/>
            </a:prstGeom>
            <a:noFill/>
          </p:spPr>
          <p:txBody>
            <a:bodyPr wrap="square" rtlCol="0">
              <a:spAutoFit/>
            </a:bodyPr>
            <a:lstStyle/>
            <a:p>
              <a:pPr algn="ctr"/>
              <a:r>
                <a:rPr lang="en-US" altLang="zh-CN" sz="2000" dirty="0" smtClean="0">
                  <a:solidFill>
                    <a:srgbClr val="203864"/>
                  </a:solidFill>
                  <a:latin typeface="华文新魏" panose="02010800040101010101" pitchFamily="2" charset="-122"/>
                  <a:ea typeface="华文新魏" panose="02010800040101010101" pitchFamily="2" charset="-122"/>
                </a:rPr>
                <a:t>SVR</a:t>
              </a:r>
            </a:p>
            <a:p>
              <a:pPr algn="ctr"/>
              <a:r>
                <a:rPr lang="en-US" altLang="zh-CN" sz="2000" dirty="0" smtClean="0">
                  <a:solidFill>
                    <a:srgbClr val="203864"/>
                  </a:solidFill>
                  <a:latin typeface="华文新魏" panose="02010800040101010101" pitchFamily="2" charset="-122"/>
                  <a:ea typeface="华文新魏" panose="02010800040101010101" pitchFamily="2" charset="-122"/>
                </a:rPr>
                <a:t>HMM</a:t>
              </a:r>
            </a:p>
            <a:p>
              <a:pPr algn="ctr"/>
              <a:r>
                <a:rPr lang="en-US" altLang="zh-CN" sz="2000" dirty="0" smtClean="0">
                  <a:solidFill>
                    <a:srgbClr val="203864"/>
                  </a:solidFill>
                  <a:latin typeface="华文新魏" panose="02010800040101010101" pitchFamily="2" charset="-122"/>
                  <a:ea typeface="华文新魏" panose="02010800040101010101" pitchFamily="2" charset="-122"/>
                </a:rPr>
                <a:t>…</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36" name="文本框 35"/>
            <p:cNvSpPr txBox="1"/>
            <p:nvPr/>
          </p:nvSpPr>
          <p:spPr>
            <a:xfrm>
              <a:off x="5058879" y="5584993"/>
              <a:ext cx="1551686" cy="1015663"/>
            </a:xfrm>
            <a:prstGeom prst="rect">
              <a:avLst/>
            </a:prstGeom>
            <a:noFill/>
          </p:spPr>
          <p:txBody>
            <a:bodyPr wrap="square" rtlCol="0">
              <a:spAutoFit/>
            </a:bodyPr>
            <a:lstStyle/>
            <a:p>
              <a:pPr algn="ctr"/>
              <a:r>
                <a:rPr lang="en-US" altLang="zh-CN" sz="2000" dirty="0" smtClean="0">
                  <a:solidFill>
                    <a:srgbClr val="203864"/>
                  </a:solidFill>
                  <a:latin typeface="华文新魏" panose="02010800040101010101" pitchFamily="2" charset="-122"/>
                  <a:ea typeface="华文新魏" panose="02010800040101010101" pitchFamily="2" charset="-122"/>
                </a:rPr>
                <a:t>LSTM</a:t>
              </a:r>
            </a:p>
            <a:p>
              <a:pPr algn="ctr"/>
              <a:r>
                <a:rPr lang="en-US" altLang="zh-CN" sz="2000" dirty="0" smtClean="0">
                  <a:solidFill>
                    <a:srgbClr val="203864"/>
                  </a:solidFill>
                  <a:latin typeface="华文新魏" panose="02010800040101010101" pitchFamily="2" charset="-122"/>
                  <a:ea typeface="华文新魏" panose="02010800040101010101" pitchFamily="2" charset="-122"/>
                </a:rPr>
                <a:t>CNN+LSTM</a:t>
              </a:r>
            </a:p>
            <a:p>
              <a:pPr algn="ctr"/>
              <a:r>
                <a:rPr lang="en-US" altLang="zh-CN" sz="2000" dirty="0" smtClean="0">
                  <a:solidFill>
                    <a:srgbClr val="203864"/>
                  </a:solidFill>
                  <a:latin typeface="华文新魏" panose="02010800040101010101" pitchFamily="2" charset="-122"/>
                  <a:ea typeface="华文新魏" panose="02010800040101010101" pitchFamily="2" charset="-122"/>
                </a:rPr>
                <a:t>…</a:t>
              </a:r>
              <a:endParaRPr lang="zh-CN" altLang="en-US" sz="2000" dirty="0">
                <a:solidFill>
                  <a:srgbClr val="203864"/>
                </a:solidFill>
                <a:latin typeface="华文新魏" panose="02010800040101010101" pitchFamily="2" charset="-122"/>
                <a:ea typeface="华文新魏" panose="02010800040101010101" pitchFamily="2" charset="-122"/>
              </a:endParaRPr>
            </a:p>
          </p:txBody>
        </p:sp>
        <p:sp>
          <p:nvSpPr>
            <p:cNvPr id="11" name="右箭头 10"/>
            <p:cNvSpPr/>
            <p:nvPr/>
          </p:nvSpPr>
          <p:spPr>
            <a:xfrm>
              <a:off x="6657390" y="3814763"/>
              <a:ext cx="895350" cy="38100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右箭头 40"/>
            <p:cNvSpPr/>
            <p:nvPr/>
          </p:nvSpPr>
          <p:spPr>
            <a:xfrm>
              <a:off x="6654988" y="4859338"/>
              <a:ext cx="895350" cy="38100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右箭头 45"/>
            <p:cNvSpPr/>
            <p:nvPr/>
          </p:nvSpPr>
          <p:spPr>
            <a:xfrm>
              <a:off x="6656042" y="5902325"/>
              <a:ext cx="895350" cy="381000"/>
            </a:xfrm>
            <a:prstGeom prst="rightArrow">
              <a:avLst/>
            </a:prstGeom>
            <a:solidFill>
              <a:srgbClr val="203864"/>
            </a:solidFill>
            <a:ln>
              <a:solidFill>
                <a:srgbClr val="20386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圆角矩形 46"/>
            <p:cNvSpPr/>
            <p:nvPr/>
          </p:nvSpPr>
          <p:spPr>
            <a:xfrm>
              <a:off x="7643813" y="3535342"/>
              <a:ext cx="4123071" cy="939841"/>
            </a:xfrm>
            <a:prstGeom prst="round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2000" dirty="0" smtClean="0">
                  <a:solidFill>
                    <a:srgbClr val="203864"/>
                  </a:solidFill>
                  <a:latin typeface="华文新魏" panose="02010800040101010101" pitchFamily="2" charset="-122"/>
                  <a:ea typeface="华文新魏" panose="02010800040101010101" pitchFamily="2" charset="-122"/>
                </a:rPr>
                <a:t>数据量需求大、数据平稳性要求高</a:t>
              </a:r>
              <a:endParaRPr lang="en-US" altLang="zh-CN" sz="2000" dirty="0">
                <a:solidFill>
                  <a:srgbClr val="203864"/>
                </a:solidFill>
                <a:latin typeface="华文新魏" panose="02010800040101010101" pitchFamily="2" charset="-122"/>
                <a:ea typeface="华文新魏" panose="02010800040101010101" pitchFamily="2" charset="-122"/>
              </a:endParaRPr>
            </a:p>
          </p:txBody>
        </p:sp>
        <p:sp>
          <p:nvSpPr>
            <p:cNvPr id="48" name="圆角矩形 47"/>
            <p:cNvSpPr/>
            <p:nvPr/>
          </p:nvSpPr>
          <p:spPr>
            <a:xfrm>
              <a:off x="7643813" y="4579917"/>
              <a:ext cx="4123071" cy="939841"/>
            </a:xfrm>
            <a:prstGeom prst="round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2000" dirty="0" smtClean="0">
                  <a:solidFill>
                    <a:srgbClr val="203864"/>
                  </a:solidFill>
                  <a:latin typeface="华文新魏" panose="02010800040101010101" pitchFamily="2" charset="-122"/>
                  <a:ea typeface="华文新魏" panose="02010800040101010101" pitchFamily="2" charset="-122"/>
                </a:rPr>
                <a:t>只考虑浅层及近阶时间信息，有较多信息丢失</a:t>
              </a:r>
              <a:endParaRPr lang="en-US" altLang="zh-CN" sz="2000" dirty="0">
                <a:solidFill>
                  <a:srgbClr val="203864"/>
                </a:solidFill>
                <a:latin typeface="华文新魏" panose="02010800040101010101" pitchFamily="2" charset="-122"/>
                <a:ea typeface="华文新魏" panose="02010800040101010101" pitchFamily="2" charset="-122"/>
              </a:endParaRPr>
            </a:p>
          </p:txBody>
        </p:sp>
        <p:sp>
          <p:nvSpPr>
            <p:cNvPr id="49" name="圆角矩形 48"/>
            <p:cNvSpPr/>
            <p:nvPr/>
          </p:nvSpPr>
          <p:spPr>
            <a:xfrm>
              <a:off x="7643813" y="5622904"/>
              <a:ext cx="4123071" cy="939841"/>
            </a:xfrm>
            <a:prstGeom prst="roundRect">
              <a:avLst/>
            </a:prstGeom>
            <a:noFill/>
            <a:ln w="28575">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en-US" sz="2000" dirty="0" smtClean="0">
                  <a:solidFill>
                    <a:srgbClr val="203864"/>
                  </a:solidFill>
                  <a:latin typeface="华文新魏" panose="02010800040101010101" pitchFamily="2" charset="-122"/>
                  <a:ea typeface="华文新魏" panose="02010800040101010101" pitchFamily="2" charset="-122"/>
                </a:rPr>
                <a:t>只考虑时间特征而丢失空间特征，或空间特征提取方法不当</a:t>
              </a:r>
              <a:endParaRPr lang="en-US" altLang="zh-CN" sz="2000" dirty="0">
                <a:solidFill>
                  <a:srgbClr val="203864"/>
                </a:solidFill>
                <a:latin typeface="华文新魏" panose="02010800040101010101" pitchFamily="2" charset="-122"/>
                <a:ea typeface="华文新魏" panose="02010800040101010101" pitchFamily="2" charset="-122"/>
              </a:endParaRPr>
            </a:p>
          </p:txBody>
        </p:sp>
      </p:grpSp>
      <p:graphicFrame>
        <p:nvGraphicFramePr>
          <p:cNvPr id="81" name="表格 80"/>
          <p:cNvGraphicFramePr>
            <a:graphicFrameLocks noGrp="1"/>
          </p:cNvGraphicFramePr>
          <p:nvPr>
            <p:extLst>
              <p:ext uri="{D42A27DB-BD31-4B8C-83A1-F6EECF244321}">
                <p14:modId xmlns:p14="http://schemas.microsoft.com/office/powerpoint/2010/main" val="1002534655"/>
              </p:ext>
            </p:extLst>
          </p:nvPr>
        </p:nvGraphicFramePr>
        <p:xfrm>
          <a:off x="4542328" y="4334617"/>
          <a:ext cx="3136095" cy="2256352"/>
        </p:xfrm>
        <a:graphic>
          <a:graphicData uri="http://schemas.openxmlformats.org/drawingml/2006/table">
            <a:tbl>
              <a:tblPr firstRow="1" bandRow="1">
                <a:tableStyleId>{5C22544A-7EE6-4342-B048-85BDC9FD1C3A}</a:tableStyleId>
              </a:tblPr>
              <a:tblGrid>
                <a:gridCol w="348455"/>
                <a:gridCol w="348455"/>
                <a:gridCol w="348455"/>
                <a:gridCol w="348455"/>
                <a:gridCol w="348455"/>
                <a:gridCol w="348455"/>
                <a:gridCol w="348455"/>
                <a:gridCol w="348455"/>
                <a:gridCol w="348455"/>
              </a:tblGrid>
              <a:tr h="322336">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00"/>
                    </a:solid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r h="322336">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sz="1500" dirty="0">
                        <a:solidFill>
                          <a:srgbClr val="203864"/>
                        </a:solidFill>
                      </a:endParaRPr>
                    </a:p>
                  </a:txBody>
                  <a:tcPr marL="80584" marR="80584" marT="40290" marB="40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cxnSp>
        <p:nvCxnSpPr>
          <p:cNvPr id="82" name="直线连接符 81"/>
          <p:cNvCxnSpPr/>
          <p:nvPr/>
        </p:nvCxnSpPr>
        <p:spPr>
          <a:xfrm flipH="1" flipV="1">
            <a:off x="4533053" y="4995330"/>
            <a:ext cx="4199467" cy="1222590"/>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grpSp>
        <p:nvGrpSpPr>
          <p:cNvPr id="21" name="组 20"/>
          <p:cNvGrpSpPr/>
          <p:nvPr/>
        </p:nvGrpSpPr>
        <p:grpSpPr>
          <a:xfrm>
            <a:off x="8408097" y="4307441"/>
            <a:ext cx="2982568" cy="2175435"/>
            <a:chOff x="7905177" y="4307441"/>
            <a:chExt cx="2982568" cy="2175435"/>
          </a:xfrm>
        </p:grpSpPr>
        <p:sp>
          <p:nvSpPr>
            <p:cNvPr id="90" name="矩形 89"/>
            <p:cNvSpPr/>
            <p:nvPr/>
          </p:nvSpPr>
          <p:spPr>
            <a:xfrm>
              <a:off x="7905177" y="5475499"/>
              <a:ext cx="421928" cy="421928"/>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8138344" y="5673430"/>
              <a:ext cx="421928" cy="421928"/>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8223747" y="5775673"/>
              <a:ext cx="421928" cy="421928"/>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8223499" y="5775673"/>
              <a:ext cx="191018" cy="191018"/>
            </a:xfrm>
            <a:prstGeom prst="rect">
              <a:avLst/>
            </a:prstGeom>
            <a:solidFill>
              <a:srgbClr val="2038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2" name="直线连接符 91"/>
            <p:cNvCxnSpPr>
              <a:stCxn id="86" idx="0"/>
              <a:endCxn id="98" idx="3"/>
            </p:cNvCxnSpPr>
            <p:nvPr/>
          </p:nvCxnSpPr>
          <p:spPr>
            <a:xfrm>
              <a:off x="8434711" y="5775673"/>
              <a:ext cx="1339130" cy="592405"/>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cxnSp>
          <p:nvCxnSpPr>
            <p:cNvPr id="95" name="直线连接符 94"/>
            <p:cNvCxnSpPr>
              <a:endCxn id="86" idx="1"/>
            </p:cNvCxnSpPr>
            <p:nvPr/>
          </p:nvCxnSpPr>
          <p:spPr>
            <a:xfrm flipH="1" flipV="1">
              <a:off x="8223747" y="5986637"/>
              <a:ext cx="1448574" cy="424324"/>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sp>
          <p:nvSpPr>
            <p:cNvPr id="98" name="矩形 97"/>
            <p:cNvSpPr/>
            <p:nvPr/>
          </p:nvSpPr>
          <p:spPr>
            <a:xfrm>
              <a:off x="9670940" y="6316627"/>
              <a:ext cx="102901" cy="102901"/>
            </a:xfrm>
            <a:prstGeom prst="rect">
              <a:avLst/>
            </a:prstGeom>
            <a:solidFill>
              <a:srgbClr val="2038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文本框 101"/>
            <p:cNvSpPr txBox="1"/>
            <p:nvPr/>
          </p:nvSpPr>
          <p:spPr>
            <a:xfrm>
              <a:off x="9576100" y="5775463"/>
              <a:ext cx="461665" cy="240452"/>
            </a:xfrm>
            <a:prstGeom prst="rect">
              <a:avLst/>
            </a:prstGeom>
            <a:noFill/>
          </p:spPr>
          <p:txBody>
            <a:bodyPr vert="eaVert" wrap="square" rtlCol="0">
              <a:spAutoFit/>
            </a:bodyPr>
            <a:lstStyle/>
            <a:p>
              <a:r>
                <a:rPr kumimoji="1" lang="en-US" altLang="zh-CN" dirty="0" smtClean="0">
                  <a:solidFill>
                    <a:srgbClr val="203864"/>
                  </a:solidFill>
                </a:rPr>
                <a:t>…</a:t>
              </a:r>
              <a:endParaRPr kumimoji="1" lang="zh-CN" altLang="en-US" dirty="0">
                <a:solidFill>
                  <a:srgbClr val="203864"/>
                </a:solidFill>
              </a:endParaRPr>
            </a:p>
          </p:txBody>
        </p:sp>
        <p:sp>
          <p:nvSpPr>
            <p:cNvPr id="103" name="矩形 102"/>
            <p:cNvSpPr/>
            <p:nvPr/>
          </p:nvSpPr>
          <p:spPr>
            <a:xfrm>
              <a:off x="9676312" y="5400893"/>
              <a:ext cx="102901" cy="102901"/>
            </a:xfrm>
            <a:prstGeom prst="rect">
              <a:avLst/>
            </a:prstGeom>
            <a:solidFill>
              <a:srgbClr val="2038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a:off x="9676312" y="5004858"/>
              <a:ext cx="102901" cy="102901"/>
            </a:xfrm>
            <a:prstGeom prst="rect">
              <a:avLst/>
            </a:prstGeom>
            <a:solidFill>
              <a:srgbClr val="2038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5" name="直线箭头连接符 104"/>
            <p:cNvCxnSpPr/>
            <p:nvPr/>
          </p:nvCxnSpPr>
          <p:spPr>
            <a:xfrm flipV="1">
              <a:off x="9742701" y="5048523"/>
              <a:ext cx="189380" cy="5290"/>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cxnSp>
          <p:nvCxnSpPr>
            <p:cNvPr id="109" name="直线箭头连接符 108"/>
            <p:cNvCxnSpPr/>
            <p:nvPr/>
          </p:nvCxnSpPr>
          <p:spPr>
            <a:xfrm flipV="1">
              <a:off x="9742701" y="5445953"/>
              <a:ext cx="189380" cy="5290"/>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cxnSp>
          <p:nvCxnSpPr>
            <p:cNvPr id="110" name="直线箭头连接符 109"/>
            <p:cNvCxnSpPr/>
            <p:nvPr/>
          </p:nvCxnSpPr>
          <p:spPr>
            <a:xfrm flipV="1">
              <a:off x="9742701" y="6363347"/>
              <a:ext cx="189380" cy="5290"/>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sp>
          <p:nvSpPr>
            <p:cNvPr id="111" name="圆角矩形 110"/>
            <p:cNvSpPr/>
            <p:nvPr/>
          </p:nvSpPr>
          <p:spPr>
            <a:xfrm>
              <a:off x="9961963" y="6261746"/>
              <a:ext cx="645459" cy="22113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smtClean="0">
                  <a:solidFill>
                    <a:srgbClr val="203864"/>
                  </a:solidFill>
                </a:rPr>
                <a:t>LSTM</a:t>
              </a:r>
              <a:endParaRPr kumimoji="1" lang="zh-CN" altLang="en-US" sz="1400" dirty="0">
                <a:solidFill>
                  <a:srgbClr val="203864"/>
                </a:solidFill>
              </a:endParaRPr>
            </a:p>
          </p:txBody>
        </p:sp>
        <p:sp>
          <p:nvSpPr>
            <p:cNvPr id="113" name="圆角矩形 112"/>
            <p:cNvSpPr/>
            <p:nvPr/>
          </p:nvSpPr>
          <p:spPr>
            <a:xfrm>
              <a:off x="9959721" y="5344352"/>
              <a:ext cx="645459" cy="22113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smtClean="0">
                  <a:solidFill>
                    <a:srgbClr val="203864"/>
                  </a:solidFill>
                </a:rPr>
                <a:t>LSTM</a:t>
              </a:r>
              <a:endParaRPr kumimoji="1" lang="zh-CN" altLang="en-US" sz="1400" dirty="0">
                <a:solidFill>
                  <a:srgbClr val="203864"/>
                </a:solidFill>
              </a:endParaRPr>
            </a:p>
          </p:txBody>
        </p:sp>
        <p:sp>
          <p:nvSpPr>
            <p:cNvPr id="114" name="圆角矩形 113"/>
            <p:cNvSpPr/>
            <p:nvPr/>
          </p:nvSpPr>
          <p:spPr>
            <a:xfrm>
              <a:off x="9959721" y="4943934"/>
              <a:ext cx="645459" cy="22113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smtClean="0">
                  <a:solidFill>
                    <a:srgbClr val="203864"/>
                  </a:solidFill>
                </a:rPr>
                <a:t>LSTM</a:t>
              </a:r>
              <a:endParaRPr kumimoji="1" lang="zh-CN" altLang="en-US" sz="1400" dirty="0">
                <a:solidFill>
                  <a:srgbClr val="203864"/>
                </a:solidFill>
              </a:endParaRPr>
            </a:p>
          </p:txBody>
        </p:sp>
        <p:sp>
          <p:nvSpPr>
            <p:cNvPr id="115" name="文本框 114"/>
            <p:cNvSpPr txBox="1"/>
            <p:nvPr/>
          </p:nvSpPr>
          <p:spPr>
            <a:xfrm>
              <a:off x="10122947" y="5784428"/>
              <a:ext cx="461665" cy="240452"/>
            </a:xfrm>
            <a:prstGeom prst="rect">
              <a:avLst/>
            </a:prstGeom>
            <a:noFill/>
          </p:spPr>
          <p:txBody>
            <a:bodyPr vert="eaVert" wrap="square" rtlCol="0">
              <a:spAutoFit/>
            </a:bodyPr>
            <a:lstStyle/>
            <a:p>
              <a:r>
                <a:rPr kumimoji="1" lang="en-US" altLang="zh-CN" dirty="0" smtClean="0">
                  <a:solidFill>
                    <a:srgbClr val="203864"/>
                  </a:solidFill>
                </a:rPr>
                <a:t>…</a:t>
              </a:r>
              <a:endParaRPr kumimoji="1" lang="zh-CN" altLang="en-US" dirty="0">
                <a:solidFill>
                  <a:srgbClr val="203864"/>
                </a:solidFill>
              </a:endParaRPr>
            </a:p>
          </p:txBody>
        </p:sp>
        <p:cxnSp>
          <p:nvCxnSpPr>
            <p:cNvPr id="116" name="直线箭头连接符 115"/>
            <p:cNvCxnSpPr>
              <a:stCxn id="111" idx="0"/>
            </p:cNvCxnSpPr>
            <p:nvPr/>
          </p:nvCxnSpPr>
          <p:spPr>
            <a:xfrm flipH="1" flipV="1">
              <a:off x="10282451" y="6070499"/>
              <a:ext cx="2242" cy="191247"/>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cxnSp>
          <p:nvCxnSpPr>
            <p:cNvPr id="119" name="直线箭头连接符 118"/>
            <p:cNvCxnSpPr/>
            <p:nvPr/>
          </p:nvCxnSpPr>
          <p:spPr>
            <a:xfrm flipH="1" flipV="1">
              <a:off x="10282451" y="5547560"/>
              <a:ext cx="2242" cy="191247"/>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cxnSp>
          <p:nvCxnSpPr>
            <p:cNvPr id="120" name="直线箭头连接符 119"/>
            <p:cNvCxnSpPr>
              <a:stCxn id="113" idx="0"/>
              <a:endCxn id="114" idx="2"/>
            </p:cNvCxnSpPr>
            <p:nvPr/>
          </p:nvCxnSpPr>
          <p:spPr>
            <a:xfrm flipV="1">
              <a:off x="10282451" y="5165064"/>
              <a:ext cx="0" cy="179288"/>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cxnSp>
          <p:nvCxnSpPr>
            <p:cNvPr id="123" name="直线箭头连接符 122"/>
            <p:cNvCxnSpPr/>
            <p:nvPr/>
          </p:nvCxnSpPr>
          <p:spPr>
            <a:xfrm flipH="1" flipV="1">
              <a:off x="10282451" y="4748672"/>
              <a:ext cx="2242" cy="191247"/>
            </a:xfrm>
            <a:prstGeom prst="straightConnector1">
              <a:avLst/>
            </a:prstGeom>
            <a:ln w="0">
              <a:solidFill>
                <a:srgbClr val="203864"/>
              </a:solidFill>
              <a:tailEnd type="stealth" w="sm" len="med"/>
            </a:ln>
          </p:spPr>
          <p:style>
            <a:lnRef idx="3">
              <a:schemeClr val="dk1"/>
            </a:lnRef>
            <a:fillRef idx="0">
              <a:schemeClr val="dk1"/>
            </a:fillRef>
            <a:effectRef idx="2">
              <a:schemeClr val="dk1"/>
            </a:effectRef>
            <a:fontRef idx="minor">
              <a:schemeClr val="tx1"/>
            </a:fontRef>
          </p:style>
        </p:cxnSp>
        <p:sp>
          <p:nvSpPr>
            <p:cNvPr id="124" name="文本框 123"/>
            <p:cNvSpPr txBox="1"/>
            <p:nvPr/>
          </p:nvSpPr>
          <p:spPr>
            <a:xfrm>
              <a:off x="9677157" y="4307441"/>
              <a:ext cx="1210588" cy="400110"/>
            </a:xfrm>
            <a:prstGeom prst="rect">
              <a:avLst/>
            </a:prstGeom>
            <a:noFill/>
          </p:spPr>
          <p:txBody>
            <a:bodyPr wrap="none" rtlCol="0">
              <a:spAutoFit/>
            </a:bodyPr>
            <a:lstStyle/>
            <a:p>
              <a:r>
                <a:rPr lang="zh-CN" altLang="en-US" sz="2000" dirty="0">
                  <a:solidFill>
                    <a:srgbClr val="203864"/>
                  </a:solidFill>
                  <a:latin typeface="华文新魏" panose="02010800040101010101" pitchFamily="2" charset="-122"/>
                  <a:ea typeface="华文新魏" panose="02010800040101010101" pitchFamily="2" charset="-122"/>
                </a:rPr>
                <a:t>预测结果</a:t>
              </a:r>
            </a:p>
          </p:txBody>
        </p:sp>
      </p:grpSp>
      <p:cxnSp>
        <p:nvCxnSpPr>
          <p:cNvPr id="84" name="直线连接符 83"/>
          <p:cNvCxnSpPr/>
          <p:nvPr/>
        </p:nvCxnSpPr>
        <p:spPr>
          <a:xfrm flipH="1" flipV="1">
            <a:off x="5240021" y="4326463"/>
            <a:ext cx="3909059" cy="1444417"/>
          </a:xfrm>
          <a:prstGeom prst="line">
            <a:avLst/>
          </a:prstGeom>
          <a:ln w="12700">
            <a:solidFill>
              <a:srgbClr val="203864"/>
            </a:solidFill>
            <a:prstDash val="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5016012" y="3149112"/>
            <a:ext cx="1638300" cy="381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下箭头 31"/>
          <p:cNvSpPr/>
          <p:nvPr/>
        </p:nvSpPr>
        <p:spPr>
          <a:xfrm>
            <a:off x="5321508" y="3807502"/>
            <a:ext cx="1109272" cy="16489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62587812"/>
      </p:ext>
    </p:extLst>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71"/>
                                        </p:tgtEl>
                                        <p:attrNameLst>
                                          <p:attrName>style.visibility</p:attrName>
                                        </p:attrNameLst>
                                      </p:cBhvr>
                                      <p:to>
                                        <p:strVal val="visible"/>
                                      </p:to>
                                    </p:set>
                                    <p:animEffect transition="in" filter="wipe(down)">
                                      <p:cBhvr>
                                        <p:cTn id="20" dur="500"/>
                                        <p:tgtEl>
                                          <p:spTgt spid="71"/>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wipe(down)">
                                      <p:cBhvr>
                                        <p:cTn id="25" dur="500"/>
                                        <p:tgtEl>
                                          <p:spTgt spid="7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8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84"/>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82"/>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椭圆 11"/>
          <p:cNvSpPr/>
          <p:nvPr/>
        </p:nvSpPr>
        <p:spPr>
          <a:xfrm>
            <a:off x="4703701" y="2291881"/>
            <a:ext cx="2827128" cy="2827128"/>
          </a:xfrm>
          <a:prstGeom prst="ellipse">
            <a:avLst/>
          </a:prstGeom>
          <a:solidFill>
            <a:srgbClr val="20386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spc="300" dirty="0">
                <a:latin typeface="华文新魏" panose="02010800040101010101" pitchFamily="2" charset="-122"/>
                <a:ea typeface="华文新魏" panose="02010800040101010101" pitchFamily="2" charset="-122"/>
              </a:rPr>
              <a:t>选题来源与价值</a:t>
            </a:r>
            <a:endParaRPr lang="zh-HK" altLang="en-US" sz="2800" b="1" spc="300" dirty="0">
              <a:latin typeface="华文新魏" panose="02010800040101010101" pitchFamily="2" charset="-122"/>
              <a:ea typeface="华文新魏" panose="02010800040101010101" pitchFamily="2" charset="-122"/>
            </a:endParaRPr>
          </a:p>
        </p:txBody>
      </p:sp>
      <p:sp>
        <p:nvSpPr>
          <p:cNvPr id="21" name="矩形 20"/>
          <p:cNvSpPr/>
          <p:nvPr/>
        </p:nvSpPr>
        <p:spPr>
          <a:xfrm>
            <a:off x="-886" y="0"/>
            <a:ext cx="12192886" cy="549275"/>
          </a:xfrm>
          <a:prstGeom prst="rect">
            <a:avLst/>
          </a:prstGeom>
          <a:solidFill>
            <a:srgbClr val="203864"/>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2" name="文本框 21"/>
          <p:cNvSpPr txBox="1"/>
          <p:nvPr/>
        </p:nvSpPr>
        <p:spPr>
          <a:xfrm>
            <a:off x="0" y="46935"/>
            <a:ext cx="1554947" cy="461665"/>
          </a:xfrm>
          <a:prstGeom prst="rect">
            <a:avLst/>
          </a:prstGeom>
          <a:noFill/>
        </p:spPr>
        <p:txBody>
          <a:bodyPr wrap="square" rtlCol="0">
            <a:spAutoFit/>
          </a:bodyPr>
          <a:lstStyle/>
          <a:p>
            <a:r>
              <a:rPr lang="zh-CN" altLang="en-US" sz="2400" spc="300" dirty="0">
                <a:solidFill>
                  <a:schemeClr val="bg1"/>
                </a:solidFill>
                <a:latin typeface="华文新魏" panose="02010800040101010101" pitchFamily="2" charset="-122"/>
                <a:ea typeface="华文新魏" panose="02010800040101010101" pitchFamily="2" charset="-122"/>
              </a:rPr>
              <a:t>选题背景</a:t>
            </a:r>
            <a:endParaRPr lang="zh-HK" altLang="en-US" sz="2400" spc="300" dirty="0">
              <a:solidFill>
                <a:schemeClr val="bg1"/>
              </a:solidFill>
              <a:latin typeface="华文新魏" panose="02010800040101010101" pitchFamily="2" charset="-122"/>
              <a:ea typeface="华文新魏" panose="02010800040101010101" pitchFamily="2" charset="-122"/>
            </a:endParaRPr>
          </a:p>
        </p:txBody>
      </p:sp>
      <p:sp>
        <p:nvSpPr>
          <p:cNvPr id="23" name="文本框 22"/>
          <p:cNvSpPr txBox="1"/>
          <p:nvPr/>
        </p:nvSpPr>
        <p:spPr>
          <a:xfrm>
            <a:off x="3163478" y="42043"/>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研究工作</a:t>
            </a:r>
            <a:endParaRPr lang="zh-HK" altLang="en-US" sz="2400" dirty="0"/>
          </a:p>
        </p:txBody>
      </p:sp>
      <p:sp>
        <p:nvSpPr>
          <p:cNvPr id="24" name="文本框 23"/>
          <p:cNvSpPr txBox="1"/>
          <p:nvPr/>
        </p:nvSpPr>
        <p:spPr>
          <a:xfrm>
            <a:off x="4736027" y="43807"/>
            <a:ext cx="1565882" cy="461665"/>
          </a:xfrm>
          <a:prstGeom prst="rect">
            <a:avLst/>
          </a:prstGeom>
          <a:noFill/>
        </p:spPr>
        <p:txBody>
          <a:bodyPr wrap="square" rtlCol="0">
            <a:spAutoFit/>
          </a:bodyPr>
          <a:lstStyle>
            <a:defPPr>
              <a:defRPr lang="zh-HK"/>
            </a:defPPr>
            <a:lvl1pPr>
              <a:defRPr spc="300">
                <a:solidFill>
                  <a:schemeClr val="bg1"/>
                </a:solidFill>
                <a:latin typeface="华文新魏" panose="02010800040101010101" pitchFamily="2" charset="-122"/>
                <a:ea typeface="华文新魏" panose="02010800040101010101" pitchFamily="2" charset="-122"/>
              </a:defRPr>
            </a:lvl1pPr>
          </a:lstStyle>
          <a:p>
            <a:r>
              <a:rPr lang="zh-CN" altLang="en-US" sz="2400" dirty="0"/>
              <a:t>研究结论</a:t>
            </a:r>
            <a:endParaRPr lang="zh-HK" altLang="en-US" sz="2400" dirty="0"/>
          </a:p>
        </p:txBody>
      </p:sp>
      <p:sp>
        <p:nvSpPr>
          <p:cNvPr id="25" name="文本框 24"/>
          <p:cNvSpPr txBox="1"/>
          <p:nvPr/>
        </p:nvSpPr>
        <p:spPr>
          <a:xfrm>
            <a:off x="1567097" y="38226"/>
            <a:ext cx="1589462" cy="461665"/>
          </a:xfrm>
          <a:prstGeom prst="rect">
            <a:avLst/>
          </a:prstGeom>
          <a:noFill/>
        </p:spPr>
        <p:txBody>
          <a:bodyPr wrap="square" rtlCol="0">
            <a:spAutoFit/>
          </a:bodyPr>
          <a:lstStyle/>
          <a:p>
            <a:r>
              <a:rPr lang="zh-CN" altLang="en-US" sz="2400" spc="300" dirty="0">
                <a:solidFill>
                  <a:srgbClr val="FFFFFF"/>
                </a:solidFill>
                <a:latin typeface="华文新魏" panose="02010800040101010101" pitchFamily="2" charset="-122"/>
                <a:ea typeface="华文新魏" panose="02010800040101010101" pitchFamily="2" charset="-122"/>
              </a:rPr>
              <a:t>论文结构</a:t>
            </a:r>
            <a:endParaRPr lang="zh-HK" altLang="en-US" sz="2400" spc="300" dirty="0">
              <a:solidFill>
                <a:srgbClr val="FFFFFF"/>
              </a:solidFill>
              <a:latin typeface="华文新魏" panose="02010800040101010101" pitchFamily="2" charset="-122"/>
              <a:ea typeface="华文新魏" panose="02010800040101010101" pitchFamily="2" charset="-122"/>
            </a:endParaRPr>
          </a:p>
        </p:txBody>
      </p:sp>
      <p:sp>
        <p:nvSpPr>
          <p:cNvPr id="26" name="文本框 25"/>
          <p:cNvSpPr txBox="1"/>
          <p:nvPr/>
        </p:nvSpPr>
        <p:spPr>
          <a:xfrm>
            <a:off x="-883" y="-3574"/>
            <a:ext cx="1559808" cy="561600"/>
          </a:xfrm>
          <a:prstGeom prst="rect">
            <a:avLst/>
          </a:prstGeom>
          <a:solidFill>
            <a:srgbClr val="D9D9D9"/>
          </a:solidFill>
        </p:spPr>
        <p:txBody>
          <a:bodyPr wrap="square" rtlCol="0" anchor="ctr">
            <a:noAutofit/>
          </a:bodyPr>
          <a:lstStyle/>
          <a:p>
            <a:pPr algn="ctr"/>
            <a:r>
              <a:rPr lang="zh-CN" altLang="en-US" sz="2400" spc="300" dirty="0">
                <a:solidFill>
                  <a:srgbClr val="203864"/>
                </a:solidFill>
                <a:latin typeface="华文新魏" panose="02010800040101010101" pitchFamily="2" charset="-122"/>
                <a:ea typeface="华文新魏" panose="02010800040101010101" pitchFamily="2" charset="-122"/>
              </a:rPr>
              <a:t>选题背景</a:t>
            </a:r>
            <a:endParaRPr lang="zh-HK" altLang="en-US" sz="2400" spc="300" dirty="0">
              <a:solidFill>
                <a:srgbClr val="203864"/>
              </a:solidFill>
              <a:latin typeface="华文新魏" panose="02010800040101010101" pitchFamily="2" charset="-122"/>
              <a:ea typeface="华文新魏" panose="02010800040101010101" pitchFamily="2" charset="-122"/>
            </a:endParaRPr>
          </a:p>
        </p:txBody>
      </p:sp>
      <p:sp>
        <p:nvSpPr>
          <p:cNvPr id="3" name="圆角矩形 2"/>
          <p:cNvSpPr/>
          <p:nvPr/>
        </p:nvSpPr>
        <p:spPr>
          <a:xfrm>
            <a:off x="1037027" y="960464"/>
            <a:ext cx="4590661" cy="2276669"/>
          </a:xfrm>
          <a:prstGeom prst="roundRect">
            <a:avLst/>
          </a:prstGeom>
          <a:noFill/>
          <a:ln>
            <a:solidFill>
              <a:srgbClr val="20386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800" spc="300" dirty="0" smtClean="0">
                <a:solidFill>
                  <a:srgbClr val="203864"/>
                </a:solidFill>
                <a:latin typeface="华文新魏" panose="02010800040101010101" pitchFamily="2" charset="-122"/>
                <a:ea typeface="华文新魏" panose="02010800040101010101" pitchFamily="2" charset="-122"/>
              </a:rPr>
              <a:t>《</a:t>
            </a:r>
            <a:r>
              <a:rPr lang="zh-CN" altLang="zh-CN" sz="2800" spc="300" dirty="0">
                <a:solidFill>
                  <a:srgbClr val="203864"/>
                </a:solidFill>
                <a:latin typeface="华文新魏" panose="02010800040101010101" pitchFamily="2" charset="-122"/>
                <a:ea typeface="华文新魏" panose="02010800040101010101" pitchFamily="2" charset="-122"/>
              </a:rPr>
              <a:t>国家中长期科学和技术发展规划纲要</a:t>
            </a:r>
            <a:r>
              <a:rPr lang="en-US" altLang="zh-CN" sz="2800" spc="300" dirty="0">
                <a:solidFill>
                  <a:srgbClr val="203864"/>
                </a:solidFill>
                <a:latin typeface="华文新魏" panose="02010800040101010101" pitchFamily="2" charset="-122"/>
                <a:ea typeface="华文新魏" panose="02010800040101010101" pitchFamily="2" charset="-122"/>
              </a:rPr>
              <a:t>(2006—2020</a:t>
            </a:r>
            <a:r>
              <a:rPr lang="zh-CN" altLang="zh-CN" sz="2800" spc="300" dirty="0">
                <a:solidFill>
                  <a:srgbClr val="203864"/>
                </a:solidFill>
                <a:latin typeface="华文新魏" panose="02010800040101010101" pitchFamily="2" charset="-122"/>
                <a:ea typeface="华文新魏" panose="02010800040101010101" pitchFamily="2" charset="-122"/>
              </a:rPr>
              <a:t>年</a:t>
            </a:r>
            <a:r>
              <a:rPr lang="en-US" altLang="zh-CN" sz="2800" spc="300" dirty="0">
                <a:solidFill>
                  <a:srgbClr val="203864"/>
                </a:solidFill>
                <a:latin typeface="华文新魏" panose="02010800040101010101" pitchFamily="2" charset="-122"/>
                <a:ea typeface="华文新魏" panose="02010800040101010101" pitchFamily="2" charset="-122"/>
              </a:rPr>
              <a:t>)</a:t>
            </a:r>
            <a:r>
              <a:rPr lang="zh-CN" altLang="zh-CN" sz="2800" spc="300" dirty="0">
                <a:solidFill>
                  <a:srgbClr val="203864"/>
                </a:solidFill>
                <a:latin typeface="华文新魏" panose="02010800040101010101" pitchFamily="2" charset="-122"/>
                <a:ea typeface="华文新魏" panose="02010800040101010101" pitchFamily="2" charset="-122"/>
              </a:rPr>
              <a:t>》 </a:t>
            </a:r>
            <a:endParaRPr lang="en-US" altLang="zh-CN" sz="2800" spc="300" dirty="0">
              <a:solidFill>
                <a:srgbClr val="203864"/>
              </a:solidFill>
              <a:latin typeface="华文新魏" panose="02010800040101010101" pitchFamily="2" charset="-122"/>
              <a:ea typeface="华文新魏" panose="02010800040101010101" pitchFamily="2" charset="-122"/>
            </a:endParaRPr>
          </a:p>
        </p:txBody>
      </p:sp>
      <p:sp>
        <p:nvSpPr>
          <p:cNvPr id="28" name="圆角矩形 27"/>
          <p:cNvSpPr/>
          <p:nvPr/>
        </p:nvSpPr>
        <p:spPr>
          <a:xfrm>
            <a:off x="6564313" y="4173758"/>
            <a:ext cx="4590661" cy="2276669"/>
          </a:xfrm>
          <a:prstGeom prst="roundRect">
            <a:avLst/>
          </a:prstGeom>
          <a:noFill/>
          <a:ln>
            <a:solidFill>
              <a:srgbClr val="20386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pc="300" dirty="0" smtClean="0">
                <a:solidFill>
                  <a:srgbClr val="203864"/>
                </a:solidFill>
                <a:latin typeface="华文新魏" panose="02010800040101010101" pitchFamily="2" charset="-122"/>
                <a:ea typeface="华文新魏" panose="02010800040101010101" pitchFamily="2" charset="-122"/>
              </a:rPr>
              <a:t>解决以往交通流量预测方法的不足</a:t>
            </a:r>
            <a:endParaRPr lang="zh-HK" altLang="en-US" sz="2800" spc="300" dirty="0">
              <a:solidFill>
                <a:srgbClr val="203864"/>
              </a:solidFill>
              <a:latin typeface="华文新魏" panose="02010800040101010101" pitchFamily="2" charset="-122"/>
              <a:ea typeface="华文新魏" panose="02010800040101010101" pitchFamily="2" charset="-122"/>
            </a:endParaRPr>
          </a:p>
        </p:txBody>
      </p:sp>
      <p:sp>
        <p:nvSpPr>
          <p:cNvPr id="31" name="圆角矩形 30"/>
          <p:cNvSpPr/>
          <p:nvPr/>
        </p:nvSpPr>
        <p:spPr>
          <a:xfrm>
            <a:off x="1037027" y="4173758"/>
            <a:ext cx="4590661" cy="2276669"/>
          </a:xfrm>
          <a:prstGeom prst="roundRect">
            <a:avLst/>
          </a:prstGeom>
          <a:noFill/>
          <a:ln>
            <a:solidFill>
              <a:srgbClr val="20386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pc="300" dirty="0" smtClean="0">
                <a:solidFill>
                  <a:srgbClr val="203864"/>
                </a:solidFill>
                <a:latin typeface="华文新魏" panose="02010800040101010101" pitchFamily="2" charset="-122"/>
                <a:ea typeface="华文新魏" panose="02010800040101010101" pitchFamily="2" charset="-122"/>
              </a:rPr>
              <a:t>缓解交通压力</a:t>
            </a:r>
            <a:endParaRPr lang="en-US" altLang="zh-CN" sz="2800" spc="300" dirty="0" smtClean="0">
              <a:solidFill>
                <a:srgbClr val="203864"/>
              </a:solidFill>
              <a:latin typeface="华文新魏" panose="02010800040101010101" pitchFamily="2" charset="-122"/>
              <a:ea typeface="华文新魏" panose="02010800040101010101" pitchFamily="2" charset="-122"/>
            </a:endParaRPr>
          </a:p>
          <a:p>
            <a:pPr algn="ctr"/>
            <a:r>
              <a:rPr lang="zh-CN" altLang="en-US" sz="2800" spc="300" dirty="0" smtClean="0">
                <a:solidFill>
                  <a:srgbClr val="203864"/>
                </a:solidFill>
                <a:latin typeface="华文新魏" panose="02010800040101010101" pitchFamily="2" charset="-122"/>
                <a:ea typeface="华文新魏" panose="02010800040101010101" pitchFamily="2" charset="-122"/>
              </a:rPr>
              <a:t>解决交通问题</a:t>
            </a:r>
            <a:endParaRPr lang="zh-CN" altLang="en-US" sz="2800" spc="300" dirty="0">
              <a:solidFill>
                <a:srgbClr val="203864"/>
              </a:solidFill>
              <a:latin typeface="华文新魏" panose="02010800040101010101" pitchFamily="2" charset="-122"/>
              <a:ea typeface="华文新魏" panose="02010800040101010101" pitchFamily="2" charset="-122"/>
            </a:endParaRPr>
          </a:p>
        </p:txBody>
      </p:sp>
      <p:sp>
        <p:nvSpPr>
          <p:cNvPr id="32" name="圆角矩形 31"/>
          <p:cNvSpPr/>
          <p:nvPr/>
        </p:nvSpPr>
        <p:spPr>
          <a:xfrm>
            <a:off x="6564313" y="960464"/>
            <a:ext cx="4590661" cy="2276669"/>
          </a:xfrm>
          <a:prstGeom prst="roundRect">
            <a:avLst/>
          </a:prstGeom>
          <a:noFill/>
          <a:ln>
            <a:solidFill>
              <a:srgbClr val="203864"/>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pc="300" dirty="0" smtClean="0">
                <a:solidFill>
                  <a:srgbClr val="203864"/>
                </a:solidFill>
                <a:latin typeface="华文新魏" panose="02010800040101010101" pitchFamily="2" charset="-122"/>
                <a:ea typeface="华文新魏" panose="02010800040101010101" pitchFamily="2" charset="-122"/>
              </a:rPr>
              <a:t>车辆</a:t>
            </a:r>
            <a:r>
              <a:rPr lang="zh-CN" altLang="en-US" sz="2800" spc="300" dirty="0">
                <a:solidFill>
                  <a:srgbClr val="203864"/>
                </a:solidFill>
                <a:latin typeface="华文新魏" panose="02010800040101010101" pitchFamily="2" charset="-122"/>
                <a:ea typeface="华文新魏" panose="02010800040101010101" pitchFamily="2" charset="-122"/>
              </a:rPr>
              <a:t>信息数据</a:t>
            </a:r>
            <a:r>
              <a:rPr lang="zh-CN" altLang="en-US" sz="2800" spc="300" dirty="0" smtClean="0">
                <a:solidFill>
                  <a:srgbClr val="203864"/>
                </a:solidFill>
                <a:latin typeface="华文新魏" panose="02010800040101010101" pitchFamily="2" charset="-122"/>
                <a:ea typeface="华文新魏" panose="02010800040101010101" pitchFamily="2" charset="-122"/>
              </a:rPr>
              <a:t>集</a:t>
            </a:r>
            <a:endParaRPr lang="en-US" altLang="zh-CN" sz="2800" spc="300" dirty="0" smtClean="0">
              <a:solidFill>
                <a:srgbClr val="203864"/>
              </a:solidFill>
              <a:latin typeface="华文新魏" panose="02010800040101010101" pitchFamily="2" charset="-122"/>
              <a:ea typeface="华文新魏" panose="02010800040101010101" pitchFamily="2" charset="-122"/>
            </a:endParaRPr>
          </a:p>
          <a:p>
            <a:pPr algn="ctr"/>
            <a:r>
              <a:rPr lang="zh-CN" altLang="en-US" sz="2800" spc="300" dirty="0" smtClean="0">
                <a:solidFill>
                  <a:srgbClr val="203864"/>
                </a:solidFill>
                <a:latin typeface="华文新魏" panose="02010800040101010101" pitchFamily="2" charset="-122"/>
                <a:ea typeface="华文新魏" panose="02010800040101010101" pitchFamily="2" charset="-122"/>
              </a:rPr>
              <a:t>数据转换</a:t>
            </a:r>
            <a:r>
              <a:rPr lang="en-US" altLang="zh-CN" sz="2800" spc="300" dirty="0" smtClean="0">
                <a:solidFill>
                  <a:srgbClr val="203864"/>
                </a:solidFill>
                <a:latin typeface="华文新魏" panose="02010800040101010101" pitchFamily="2" charset="-122"/>
                <a:ea typeface="华文新魏" panose="02010800040101010101" pitchFamily="2" charset="-122"/>
              </a:rPr>
              <a:t>&amp;</a:t>
            </a:r>
            <a:r>
              <a:rPr lang="zh-CN" altLang="en-US" sz="2800" spc="300" dirty="0" smtClean="0">
                <a:solidFill>
                  <a:srgbClr val="203864"/>
                </a:solidFill>
                <a:latin typeface="华文新魏" panose="02010800040101010101" pitchFamily="2" charset="-122"/>
                <a:ea typeface="华文新魏" panose="02010800040101010101" pitchFamily="2" charset="-122"/>
              </a:rPr>
              <a:t>特征</a:t>
            </a:r>
            <a:r>
              <a:rPr lang="zh-CN" altLang="en-US" sz="2800" spc="300" dirty="0">
                <a:solidFill>
                  <a:srgbClr val="203864"/>
                </a:solidFill>
                <a:latin typeface="华文新魏" panose="02010800040101010101" pitchFamily="2" charset="-122"/>
                <a:ea typeface="华文新魏" panose="02010800040101010101" pitchFamily="2" charset="-122"/>
              </a:rPr>
              <a:t>提取及</a:t>
            </a:r>
            <a:r>
              <a:rPr lang="zh-CN" altLang="en-US" sz="2800" spc="300" dirty="0" smtClean="0">
                <a:solidFill>
                  <a:srgbClr val="203864"/>
                </a:solidFill>
                <a:latin typeface="华文新魏" panose="02010800040101010101" pitchFamily="2" charset="-122"/>
                <a:ea typeface="华文新魏" panose="02010800040101010101" pitchFamily="2" charset="-122"/>
              </a:rPr>
              <a:t>预测</a:t>
            </a:r>
            <a:endParaRPr lang="zh-HK" altLang="en-US" sz="2800" spc="300" dirty="0">
              <a:solidFill>
                <a:srgbClr val="203864"/>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1664414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9D9D9"/>
        </a:solidFill>
        <a:effectLst/>
      </p:bgPr>
    </p:bg>
    <p:spTree>
      <p:nvGrpSpPr>
        <p:cNvPr id="1" name=""/>
        <p:cNvGrpSpPr/>
        <p:nvPr/>
      </p:nvGrpSpPr>
      <p:grpSpPr>
        <a:xfrm>
          <a:off x="0" y="0"/>
          <a:ext cx="0" cy="0"/>
          <a:chOff x="0" y="0"/>
          <a:chExt cx="0" cy="0"/>
        </a:xfrm>
      </p:grpSpPr>
      <p:cxnSp>
        <p:nvCxnSpPr>
          <p:cNvPr id="31" name="直接连接符 30"/>
          <p:cNvCxnSpPr/>
          <p:nvPr/>
        </p:nvCxnSpPr>
        <p:spPr>
          <a:xfrm>
            <a:off x="15096767" y="1551268"/>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7591430" y="2838483"/>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论文结构</a:t>
            </a:r>
            <a:endParaRPr lang="zh-HK" altLang="en-US" dirty="0"/>
          </a:p>
        </p:txBody>
      </p:sp>
      <p:grpSp>
        <p:nvGrpSpPr>
          <p:cNvPr id="5" name="组合 4"/>
          <p:cNvGrpSpPr/>
          <p:nvPr/>
        </p:nvGrpSpPr>
        <p:grpSpPr>
          <a:xfrm>
            <a:off x="7591427" y="2127981"/>
            <a:ext cx="1818063" cy="2654726"/>
            <a:chOff x="7591427" y="2127981"/>
            <a:chExt cx="1818063" cy="2654726"/>
          </a:xfrm>
        </p:grpSpPr>
        <p:sp>
          <p:nvSpPr>
            <p:cNvPr id="21" name="文本框 20"/>
            <p:cNvSpPr txBox="1"/>
            <p:nvPr/>
          </p:nvSpPr>
          <p:spPr>
            <a:xfrm>
              <a:off x="7591427" y="2127981"/>
              <a:ext cx="1795460"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选题背景</a:t>
              </a:r>
              <a:endParaRPr lang="zh-HK" altLang="en-US" dirty="0"/>
            </a:p>
          </p:txBody>
        </p:sp>
        <p:sp>
          <p:nvSpPr>
            <p:cNvPr id="24" name="文本框 23"/>
            <p:cNvSpPr txBox="1"/>
            <p:nvPr/>
          </p:nvSpPr>
          <p:spPr>
            <a:xfrm>
              <a:off x="7591430" y="3548985"/>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研究工作</a:t>
              </a:r>
              <a:endParaRPr lang="zh-HK" altLang="en-US" dirty="0"/>
            </a:p>
          </p:txBody>
        </p:sp>
        <p:sp>
          <p:nvSpPr>
            <p:cNvPr id="25" name="文本框 24"/>
            <p:cNvSpPr txBox="1"/>
            <p:nvPr/>
          </p:nvSpPr>
          <p:spPr>
            <a:xfrm>
              <a:off x="7614029" y="4259487"/>
              <a:ext cx="1795461" cy="523220"/>
            </a:xfrm>
            <a:prstGeom prst="rect">
              <a:avLst/>
            </a:prstGeom>
            <a:noFill/>
          </p:spPr>
          <p:txBody>
            <a:bodyPr wrap="square" rtlCol="0">
              <a:spAutoFit/>
            </a:bodyPr>
            <a:lstStyle>
              <a:defPPr>
                <a:defRPr lang="zh-HK"/>
              </a:defPPr>
              <a:lvl1pPr>
                <a:defRPr sz="2800" b="1" spc="300">
                  <a:solidFill>
                    <a:srgbClr val="203864"/>
                  </a:solidFill>
                  <a:latin typeface="微软雅黑" panose="020B0503020204020204" pitchFamily="34" charset="-122"/>
                  <a:ea typeface="微软雅黑" panose="020B0503020204020204" pitchFamily="34" charset="-122"/>
                </a:defRPr>
              </a:lvl1pPr>
            </a:lstStyle>
            <a:p>
              <a:r>
                <a:rPr lang="zh-CN" altLang="en-US" dirty="0"/>
                <a:t>研究结论</a:t>
              </a:r>
              <a:endParaRPr lang="zh-HK" altLang="en-US" dirty="0"/>
            </a:p>
          </p:txBody>
        </p:sp>
      </p:grpSp>
      <p:grpSp>
        <p:nvGrpSpPr>
          <p:cNvPr id="2" name="组合 1"/>
          <p:cNvGrpSpPr/>
          <p:nvPr/>
        </p:nvGrpSpPr>
        <p:grpSpPr>
          <a:xfrm>
            <a:off x="2805116" y="1735931"/>
            <a:ext cx="3721891" cy="3386138"/>
            <a:chOff x="2805116" y="1735931"/>
            <a:chExt cx="3721891" cy="3386138"/>
          </a:xfrm>
        </p:grpSpPr>
        <p:cxnSp>
          <p:nvCxnSpPr>
            <p:cNvPr id="4" name="直接连接符 3"/>
            <p:cNvCxnSpPr/>
            <p:nvPr/>
          </p:nvCxnSpPr>
          <p:spPr>
            <a:xfrm>
              <a:off x="6527007" y="1735931"/>
              <a:ext cx="0" cy="3386138"/>
            </a:xfrm>
            <a:prstGeom prst="line">
              <a:avLst/>
            </a:prstGeom>
            <a:ln>
              <a:solidFill>
                <a:srgbClr val="0174AB"/>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159923" y="2197037"/>
              <a:ext cx="1947861" cy="1940715"/>
              <a:chOff x="1709739" y="2636837"/>
              <a:chExt cx="1590160" cy="1584326"/>
            </a:xfrm>
            <a:effectLst/>
          </p:grpSpPr>
          <p:sp>
            <p:nvSpPr>
              <p:cNvPr id="9" name="Freeform 6"/>
              <p:cNvSpPr>
                <a:spLocks/>
              </p:cNvSpPr>
              <p:nvPr/>
            </p:nvSpPr>
            <p:spPr bwMode="auto">
              <a:xfrm>
                <a:off x="1709739" y="2636837"/>
                <a:ext cx="1468102" cy="1467129"/>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1" name="Freeform 8"/>
              <p:cNvSpPr>
                <a:spLocks/>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2" name="Freeform 9"/>
              <p:cNvSpPr>
                <a:spLocks/>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3" name="Freeform 10"/>
              <p:cNvSpPr>
                <a:spLocks/>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4" name="Freeform 11"/>
              <p:cNvSpPr>
                <a:spLocks/>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5" name="Freeform 12"/>
              <p:cNvSpPr>
                <a:spLocks/>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6" name="Freeform 13"/>
              <p:cNvSpPr>
                <a:spLocks/>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sp>
            <p:nvSpPr>
              <p:cNvPr id="17" name="Freeform 14"/>
              <p:cNvSpPr>
                <a:spLocks/>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solidFill>
                <a:srgbClr val="2038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b="1"/>
              </a:p>
            </p:txBody>
          </p:sp>
        </p:grpSp>
        <p:sp>
          <p:nvSpPr>
            <p:cNvPr id="35" name="文本框 34"/>
            <p:cNvSpPr txBox="1"/>
            <p:nvPr/>
          </p:nvSpPr>
          <p:spPr>
            <a:xfrm>
              <a:off x="2805116" y="4137747"/>
              <a:ext cx="2657475" cy="523220"/>
            </a:xfrm>
            <a:prstGeom prst="rect">
              <a:avLst/>
            </a:prstGeom>
            <a:noFill/>
          </p:spPr>
          <p:txBody>
            <a:bodyPr wrap="square" rtlCol="0">
              <a:spAutoFit/>
            </a:bodyPr>
            <a:lstStyle/>
            <a:p>
              <a:pPr algn="ctr"/>
              <a:r>
                <a:rPr lang="en-US" altLang="zh-CN" sz="2800" b="1" spc="300" dirty="0" smtClean="0">
                  <a:solidFill>
                    <a:srgbClr val="203864"/>
                  </a:solidFill>
                  <a:latin typeface="微软雅黑" panose="020B0503020204020204" pitchFamily="34" charset="-122"/>
                  <a:ea typeface="微软雅黑" panose="020B0503020204020204" pitchFamily="34" charset="-122"/>
                </a:rPr>
                <a:t>CONTENT</a:t>
              </a:r>
              <a:endParaRPr lang="zh-HK" altLang="en-US" sz="2800" b="1" spc="300" dirty="0">
                <a:solidFill>
                  <a:srgbClr val="203864"/>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835230786"/>
      </p:ext>
    </p:extLst>
  </p:cSld>
  <p:clrMapOvr>
    <a:masterClrMapping/>
  </p:clrMapOvr>
  <p:transition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2.29167E-6 0 L -0.55026 0.00162 " pathEditMode="relative" rAng="0" ptsTypes="AA">
                                      <p:cBhvr>
                                        <p:cTn id="6" dur="2000" fill="hold"/>
                                        <p:tgtEl>
                                          <p:spTgt spid="2"/>
                                        </p:tgtEl>
                                        <p:attrNameLst>
                                          <p:attrName>ppt_x</p:attrName>
                                          <p:attrName>ppt_y</p:attrName>
                                        </p:attrNameLst>
                                      </p:cBhvr>
                                      <p:rCtr x="-27513" y="69"/>
                                    </p:animMotion>
                                  </p:childTnLst>
                                </p:cTn>
                              </p:par>
                              <p:par>
                                <p:cTn id="7" presetID="42" presetClass="path" presetSubtype="0" accel="50000" decel="50000" fill="hold" nodeType="withEffect">
                                  <p:stCondLst>
                                    <p:cond delay="0"/>
                                  </p:stCondLst>
                                  <p:childTnLst>
                                    <p:animMotion origin="layout" path="M 4.58333E-6 -3.7037E-6 L 0.46015 -0.00162 " pathEditMode="relative" rAng="0" ptsTypes="AA">
                                      <p:cBhvr>
                                        <p:cTn id="8" dur="2000" fill="hold"/>
                                        <p:tgtEl>
                                          <p:spTgt spid="5"/>
                                        </p:tgtEl>
                                        <p:attrNameLst>
                                          <p:attrName>ppt_x</p:attrName>
                                          <p:attrName>ppt_y</p:attrName>
                                        </p:attrNameLst>
                                      </p:cBhvr>
                                      <p:rCtr x="23008" y="-93"/>
                                    </p:animMotion>
                                  </p:childTnLst>
                                </p:cTn>
                              </p:par>
                              <p:par>
                                <p:cTn id="9" presetID="42" presetClass="path" presetSubtype="0" accel="50000" decel="50000" fill="hold" grpId="0" nodeType="withEffect">
                                  <p:stCondLst>
                                    <p:cond delay="0"/>
                                  </p:stCondLst>
                                  <p:childTnLst>
                                    <p:animMotion origin="layout" path="M -3.95833E-6 -3.33333E-6 L -0.15716 0.05 " pathEditMode="relative" rAng="0" ptsTypes="AA">
                                      <p:cBhvr>
                                        <p:cTn id="10" dur="2000" fill="hold"/>
                                        <p:tgtEl>
                                          <p:spTgt spid="23"/>
                                        </p:tgtEl>
                                        <p:attrNameLst>
                                          <p:attrName>ppt_x</p:attrName>
                                          <p:attrName>ppt_y</p:attrName>
                                        </p:attrNameLst>
                                      </p:cBhvr>
                                      <p:rCtr x="-7865"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3864"/>
        </a:solidFill>
        <a:effectLst/>
      </p:bgPr>
    </p:bg>
    <p:spTree>
      <p:nvGrpSpPr>
        <p:cNvPr id="1" name=""/>
        <p:cNvGrpSpPr/>
        <p:nvPr/>
      </p:nvGrpSpPr>
      <p:grpSpPr>
        <a:xfrm>
          <a:off x="0" y="0"/>
          <a:ext cx="0" cy="0"/>
          <a:chOff x="0" y="0"/>
          <a:chExt cx="0" cy="0"/>
        </a:xfrm>
      </p:grpSpPr>
      <p:grpSp>
        <p:nvGrpSpPr>
          <p:cNvPr id="3" name="组合 2"/>
          <p:cNvGrpSpPr/>
          <p:nvPr/>
        </p:nvGrpSpPr>
        <p:grpSpPr>
          <a:xfrm>
            <a:off x="3083722"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a:spLocks/>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sp>
              <p:nvSpPr>
                <p:cNvPr id="12" name="Freeform 7"/>
                <p:cNvSpPr>
                  <a:spLocks/>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HK" altLang="en-US"/>
                </a:p>
              </p:txBody>
            </p:sp>
          </p:grpSp>
          <p:sp>
            <p:nvSpPr>
              <p:cNvPr id="13" name="文本框 12"/>
              <p:cNvSpPr txBox="1"/>
              <p:nvPr/>
            </p:nvSpPr>
            <p:spPr>
              <a:xfrm>
                <a:off x="3187700" y="2847430"/>
                <a:ext cx="4021138" cy="1200329"/>
              </a:xfrm>
              <a:prstGeom prst="rect">
                <a:avLst/>
              </a:prstGeom>
              <a:noFill/>
            </p:spPr>
            <p:txBody>
              <a:bodyPr wrap="square" rtlCol="0">
                <a:spAutoFit/>
              </a:bodyPr>
              <a:lstStyle/>
              <a:p>
                <a:r>
                  <a:rPr lang="zh-CN" altLang="en-US" sz="7200" b="1" spc="300" dirty="0">
                    <a:solidFill>
                      <a:schemeClr val="bg1"/>
                    </a:solidFill>
                    <a:latin typeface="微软雅黑" panose="020B0503020204020204" pitchFamily="34" charset="-122"/>
                    <a:ea typeface="微软雅黑" panose="020B0503020204020204" pitchFamily="34" charset="-122"/>
                  </a:rPr>
                  <a:t>论文结构</a:t>
                </a:r>
              </a:p>
            </p:txBody>
          </p:sp>
        </p:grpSp>
        <p:sp>
          <p:nvSpPr>
            <p:cNvPr id="15" name="矩形 14"/>
            <p:cNvSpPr/>
            <p:nvPr/>
          </p:nvSpPr>
          <p:spPr>
            <a:xfrm>
              <a:off x="4475163" y="3816912"/>
              <a:ext cx="3856037" cy="369332"/>
            </a:xfrm>
            <a:prstGeom prst="rect">
              <a:avLst/>
            </a:prstGeom>
          </p:spPr>
          <p:txBody>
            <a:bodyPr wrap="square">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rPr>
                <a:t>S</a:t>
              </a:r>
              <a:r>
                <a:rPr lang="en-US" altLang="zh-HK" dirty="0" smtClean="0">
                  <a:solidFill>
                    <a:schemeClr val="bg1"/>
                  </a:solidFill>
                  <a:latin typeface="微软雅黑" panose="020B0503020204020204" pitchFamily="34" charset="-122"/>
                  <a:ea typeface="微软雅黑" panose="020B0503020204020204" pitchFamily="34" charset="-122"/>
                </a:rPr>
                <a:t>tructure</a:t>
              </a:r>
              <a:endParaRPr lang="zh-HK" altLang="en-US"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175751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5446</TotalTime>
  <Words>1624</Words>
  <Application>Microsoft Macintosh PowerPoint</Application>
  <PresentationFormat>宽屏</PresentationFormat>
  <Paragraphs>441</Paragraphs>
  <Slides>31</Slides>
  <Notes>11</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31</vt:i4>
      </vt:variant>
    </vt:vector>
  </HeadingPairs>
  <TitlesOfParts>
    <vt:vector size="43" baseType="lpstr">
      <vt:lpstr>Calibri</vt:lpstr>
      <vt:lpstr>Calibri Light</vt:lpstr>
      <vt:lpstr>SimSun</vt:lpstr>
      <vt:lpstr>STXinwei</vt:lpstr>
      <vt:lpstr>Times New Roman</vt:lpstr>
      <vt:lpstr>华文新魏</vt:lpstr>
      <vt:lpstr>宋体</vt:lpstr>
      <vt:lpstr>微软雅黑</vt:lpstr>
      <vt:lpstr>新細明體</vt:lpstr>
      <vt:lpstr>Arial</vt:lpstr>
      <vt:lpstr>Office 主题</vt:lpstr>
      <vt:lpstr>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第一PPT模板网-WWW.1PPT.COM</dc:creator>
  <dc:description>第一PPT模板网-WWW.1PPT.COM</dc:description>
  <cp:lastModifiedBy>魏中锐</cp:lastModifiedBy>
  <cp:revision>325</cp:revision>
  <dcterms:created xsi:type="dcterms:W3CDTF">2015-02-19T23:46:49Z</dcterms:created>
  <dcterms:modified xsi:type="dcterms:W3CDTF">2019-05-17T08:08:05Z</dcterms:modified>
</cp:coreProperties>
</file>